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7"/>
  </p:notesMasterIdLst>
  <p:sldIdLst>
    <p:sldId id="256" r:id="rId2"/>
    <p:sldId id="280" r:id="rId3"/>
    <p:sldId id="279" r:id="rId4"/>
    <p:sldId id="278" r:id="rId5"/>
    <p:sldId id="274" r:id="rId6"/>
    <p:sldId id="282" r:id="rId7"/>
    <p:sldId id="281" r:id="rId8"/>
    <p:sldId id="262" r:id="rId9"/>
    <p:sldId id="259" r:id="rId10"/>
    <p:sldId id="260" r:id="rId11"/>
    <p:sldId id="271" r:id="rId12"/>
    <p:sldId id="277" r:id="rId13"/>
    <p:sldId id="261" r:id="rId14"/>
    <p:sldId id="263" r:id="rId15"/>
    <p:sldId id="264" r:id="rId16"/>
    <p:sldId id="266" r:id="rId17"/>
    <p:sldId id="276" r:id="rId18"/>
    <p:sldId id="283" r:id="rId19"/>
    <p:sldId id="267" r:id="rId20"/>
    <p:sldId id="284" r:id="rId21"/>
    <p:sldId id="272" r:id="rId22"/>
    <p:sldId id="268" r:id="rId23"/>
    <p:sldId id="285" r:id="rId24"/>
    <p:sldId id="286" r:id="rId25"/>
    <p:sldId id="275" r:id="rId2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AC35A-3156-4522-A08B-1C96ED8035D5}" type="datetimeFigureOut">
              <a:rPr lang="zh-TW" altLang="en-US" smtClean="0"/>
              <a:t>2021/1/22</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81EF40-687C-48BE-B711-40B3C422375B}" type="slidenum">
              <a:rPr lang="zh-TW" altLang="en-US" smtClean="0"/>
              <a:t>‹#›</a:t>
            </a:fld>
            <a:endParaRPr lang="zh-TW" altLang="en-US"/>
          </a:p>
        </p:txBody>
      </p:sp>
    </p:spTree>
    <p:extLst>
      <p:ext uri="{BB962C8B-B14F-4D97-AF65-F5344CB8AC3E}">
        <p14:creationId xmlns:p14="http://schemas.microsoft.com/office/powerpoint/2010/main" val="14088443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5EAECFE4-2BE1-4568-A9C4-9799E09A2DF3}" type="slidenum">
              <a:rPr lang="zh-TW" altLang="en-US" smtClean="0"/>
              <a:t>12</a:t>
            </a:fld>
            <a:endParaRPr lang="zh-TW" altLang="en-US"/>
          </a:p>
        </p:txBody>
      </p:sp>
    </p:spTree>
    <p:extLst>
      <p:ext uri="{BB962C8B-B14F-4D97-AF65-F5344CB8AC3E}">
        <p14:creationId xmlns:p14="http://schemas.microsoft.com/office/powerpoint/2010/main" val="2665392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按一下以編輯母片副標題樣式</a:t>
            </a:r>
            <a:endParaRPr lang="en-US" dirty="0"/>
          </a:p>
        </p:txBody>
      </p:sp>
      <p:sp>
        <p:nvSpPr>
          <p:cNvPr id="4" name="Date Placeholder 3"/>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D91978A-8676-45DD-ABC8-E12E85BA0D1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988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2726689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94489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2402733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D91978A-8676-45DD-ABC8-E12E85BA0D14}"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35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2164399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1097280" y="2582335"/>
            <a:ext cx="4937760" cy="3286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6217920" y="2582334"/>
            <a:ext cx="4937760" cy="328676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3004374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1460367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982785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BF1F292-9F12-4D78-B661-9B58947B4085}" type="datetimeFigureOut">
              <a:rPr lang="zh-TW" altLang="en-US" smtClean="0"/>
              <a:t>2021/1/22</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4220312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9BF1F292-9F12-4D78-B661-9B58947B4085}" type="datetimeFigureOut">
              <a:rPr lang="zh-TW" altLang="en-US" smtClean="0"/>
              <a:t>2021/1/22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D91978A-8676-45DD-ABC8-E12E85BA0D14}" type="slidenum">
              <a:rPr lang="zh-TW" altLang="en-US" smtClean="0"/>
              <a:t>‹#›</a:t>
            </a:fld>
            <a:endParaRPr lang="zh-TW" altLang="en-US"/>
          </a:p>
        </p:txBody>
      </p:sp>
    </p:spTree>
    <p:extLst>
      <p:ext uri="{BB962C8B-B14F-4D97-AF65-F5344CB8AC3E}">
        <p14:creationId xmlns:p14="http://schemas.microsoft.com/office/powerpoint/2010/main" val="697447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BF1F292-9F12-4D78-B661-9B58947B4085}" type="datetimeFigureOut">
              <a:rPr lang="zh-TW" altLang="en-US" smtClean="0"/>
              <a:t>2021/1/22</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D91978A-8676-45DD-ABC8-E12E85BA0D14}"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5168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Autofit/>
          </a:bodyPr>
          <a:lstStyle/>
          <a:p>
            <a:pPr algn="just"/>
            <a:r>
              <a:rPr lang="en-US" altLang="zh-TW" sz="5400" dirty="0">
                <a:latin typeface="Times New Roman" panose="02020603050405020304" pitchFamily="18" charset="0"/>
                <a:cs typeface="Times New Roman" panose="02020603050405020304" pitchFamily="18" charset="0"/>
              </a:rPr>
              <a:t>Evaluation of </a:t>
            </a:r>
            <a:r>
              <a:rPr lang="en-US" altLang="zh-TW" sz="5400" dirty="0">
                <a:latin typeface="Times New Roman" panose="02020603050405020304" pitchFamily="18" charset="0"/>
                <a:cs typeface="Times New Roman" panose="02020603050405020304" pitchFamily="18" charset="0"/>
              </a:rPr>
              <a:t>driving performance after a transition from automated to manual control: a driving simulator study</a:t>
            </a:r>
            <a:endParaRPr lang="zh-TW" altLang="en-US" sz="5400" dirty="0">
              <a:latin typeface="Times New Roman" panose="02020603050405020304" pitchFamily="18" charset="0"/>
              <a:cs typeface="Times New Roman" panose="02020603050405020304" pitchFamily="18" charset="0"/>
            </a:endParaRPr>
          </a:p>
        </p:txBody>
      </p:sp>
      <p:sp>
        <p:nvSpPr>
          <p:cNvPr id="4" name="矩形 3"/>
          <p:cNvSpPr/>
          <p:nvPr/>
        </p:nvSpPr>
        <p:spPr>
          <a:xfrm>
            <a:off x="1097280" y="4501029"/>
            <a:ext cx="10058400" cy="923330"/>
          </a:xfrm>
          <a:prstGeom prst="rect">
            <a:avLst/>
          </a:prstGeom>
        </p:spPr>
        <p:txBody>
          <a:bodyPr wrap="square">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作者：</a:t>
            </a:r>
            <a:r>
              <a:rPr lang="it-IT" altLang="zh-TW" dirty="0">
                <a:latin typeface="Times New Roman" panose="02020603050405020304" pitchFamily="18" charset="0"/>
                <a:ea typeface="標楷體" panose="03000509000000000000" pitchFamily="65" charset="-120"/>
                <a:cs typeface="Times New Roman" panose="02020603050405020304" pitchFamily="18" charset="0"/>
              </a:rPr>
              <a:t>Calvi, A., D’Amico, F., Ciampoli, L. B., &amp; Ferrante, C. (2020). </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期刊：</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Transportation research </a:t>
            </a:r>
            <a:r>
              <a:rPr lang="en-US" altLang="zh-TW" i="1" dirty="0" err="1">
                <a:latin typeface="Times New Roman" panose="02020603050405020304" pitchFamily="18" charset="0"/>
                <a:ea typeface="標楷體" panose="03000509000000000000" pitchFamily="65" charset="-120"/>
                <a:cs typeface="Times New Roman" panose="02020603050405020304" pitchFamily="18" charset="0"/>
              </a:rPr>
              <a:t>procedia</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i="1" dirty="0">
                <a:latin typeface="Times New Roman" panose="02020603050405020304" pitchFamily="18" charset="0"/>
                <a:ea typeface="標楷體" panose="03000509000000000000" pitchFamily="65" charset="-120"/>
                <a:cs typeface="Times New Roman" panose="02020603050405020304" pitchFamily="18" charset="0"/>
              </a:rPr>
              <a:t>45</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755-762.</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關鍵字：</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Transfer of control, Driving simulator, Driver behavior, Driving performance</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778895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66800" y="1417638"/>
            <a:ext cx="10058400" cy="4022725"/>
          </a:xfrm>
        </p:spPr>
        <p:txBody>
          <a:bodyPr>
            <a:normAutofit/>
          </a:bodyPr>
          <a:lstStyle/>
          <a:p>
            <a:pPr>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高速公路的場景：</a:t>
            </a:r>
            <a:r>
              <a:rPr lang="en-US" altLang="zh-TW" sz="2400" dirty="0">
                <a:latin typeface="微軟正黑體" panose="020B0604030504040204" pitchFamily="34" charset="-120"/>
                <a:ea typeface="微軟正黑體" panose="020B0604030504040204" pitchFamily="34" charset="-120"/>
              </a:rPr>
              <a:t/>
            </a:r>
            <a:br>
              <a:rPr lang="en-US" altLang="zh-TW" sz="2400" dirty="0">
                <a:latin typeface="微軟正黑體" panose="020B0604030504040204" pitchFamily="34" charset="-120"/>
                <a:ea typeface="微軟正黑體" panose="020B0604030504040204" pitchFamily="34" charset="-120"/>
              </a:rPr>
            </a:br>
            <a:r>
              <a:rPr lang="zh-TW" altLang="zh-TW" sz="2400" dirty="0">
                <a:latin typeface="微軟正黑體" panose="020B0604030504040204" pitchFamily="34" charset="-120"/>
                <a:ea typeface="微軟正黑體" panose="020B0604030504040204" pitchFamily="34" charset="-120"/>
              </a:rPr>
              <a:t>橫截面為</a:t>
            </a:r>
            <a:r>
              <a:rPr lang="en-US" altLang="zh-TW" sz="2400" dirty="0" smtClean="0">
                <a:latin typeface="微軟正黑體" panose="020B0604030504040204" pitchFamily="34" charset="-120"/>
                <a:ea typeface="微軟正黑體" panose="020B0604030504040204" pitchFamily="34" charset="-120"/>
              </a:rPr>
              <a:t>20</a:t>
            </a:r>
            <a:r>
              <a:rPr lang="zh-TW" altLang="en-US" sz="2400" dirty="0" smtClean="0">
                <a:latin typeface="微軟正黑體" panose="020B0604030504040204" pitchFamily="34" charset="-120"/>
                <a:ea typeface="微軟正黑體" panose="020B0604030504040204" pitchFamily="34" charset="-120"/>
              </a:rPr>
              <a:t>公尺，</a:t>
            </a:r>
            <a:r>
              <a:rPr lang="zh-TW" altLang="en-US" sz="2400" dirty="0">
                <a:latin typeface="微軟正黑體" panose="020B0604030504040204" pitchFamily="34" charset="-120"/>
                <a:ea typeface="微軟正黑體" panose="020B0604030504040204" pitchFamily="34" charset="-120"/>
              </a:rPr>
              <a:t>雙向道組成，雙線道（每條車道為</a:t>
            </a:r>
            <a:r>
              <a:rPr lang="en-US" altLang="zh-TW" sz="2400" dirty="0">
                <a:latin typeface="微軟正黑體" panose="020B0604030504040204" pitchFamily="34" charset="-120"/>
                <a:ea typeface="微軟正黑體" panose="020B0604030504040204" pitchFamily="34" charset="-120"/>
              </a:rPr>
              <a:t>3.75</a:t>
            </a:r>
            <a:r>
              <a:rPr lang="zh-TW" altLang="en-US" sz="2400" dirty="0">
                <a:latin typeface="微軟正黑體" panose="020B0604030504040204" pitchFamily="34" charset="-120"/>
                <a:ea typeface="微軟正黑體" panose="020B0604030504040204" pitchFamily="34" charset="-120"/>
              </a:rPr>
              <a:t>公尺</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solidFill>
                <a:srgbClr val="FF0000"/>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模擬兩種不同行使方式</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smtClean="0">
                <a:latin typeface="微軟正黑體" panose="020B0604030504040204" pitchFamily="34" charset="-120"/>
                <a:ea typeface="微軟正黑體" panose="020B0604030504040204" pitchFamily="34" charset="-120"/>
              </a:rPr>
              <a:t>全程</a:t>
            </a:r>
            <a:r>
              <a:rPr lang="zh-TW" altLang="en-US" sz="2400" dirty="0">
                <a:latin typeface="微軟正黑體" panose="020B0604030504040204" pitchFamily="34" charset="-120"/>
                <a:ea typeface="微軟正黑體" panose="020B0604030504040204" pitchFamily="34" charset="-120"/>
              </a:rPr>
              <a:t>手動駕駛</a:t>
            </a:r>
            <a:r>
              <a:rPr lang="en-US" altLang="zh-TW" sz="2400" dirty="0">
                <a:latin typeface="微軟正黑體" panose="020B0604030504040204" pitchFamily="34" charset="-120"/>
                <a:ea typeface="微軟正黑體" panose="020B0604030504040204" pitchFamily="34" charset="-120"/>
              </a:rPr>
              <a:t>(FM</a:t>
            </a:r>
            <a:r>
              <a:rPr lang="en-US" altLang="zh-TW" sz="2400" dirty="0" smtClean="0">
                <a:latin typeface="微軟正黑體" panose="020B0604030504040204" pitchFamily="34" charset="-120"/>
                <a:ea typeface="微軟正黑體" panose="020B0604030504040204" pitchFamily="34" charset="-120"/>
              </a:rPr>
              <a:t>)</a:t>
            </a: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部分自動</a:t>
            </a:r>
            <a:r>
              <a:rPr lang="zh-TW" altLang="en-US" sz="2400" dirty="0" smtClean="0">
                <a:latin typeface="微軟正黑體" panose="020B0604030504040204" pitchFamily="34" charset="-120"/>
                <a:ea typeface="微軟正黑體" panose="020B0604030504040204" pitchFamily="34" charset="-120"/>
              </a:rPr>
              <a:t>駕駛</a:t>
            </a:r>
            <a:r>
              <a:rPr lang="en-US" altLang="zh-TW" sz="2400" dirty="0">
                <a:latin typeface="微軟正黑體" panose="020B0604030504040204" pitchFamily="34" charset="-120"/>
                <a:ea typeface="微軟正黑體" panose="020B0604030504040204" pitchFamily="34" charset="-120"/>
              </a:rPr>
              <a:t>(AM)</a:t>
            </a:r>
            <a:r>
              <a:rPr lang="zh-TW" altLang="en-US" sz="2400" dirty="0">
                <a:latin typeface="微軟正黑體" panose="020B0604030504040204" pitchFamily="34" charset="-120"/>
                <a:ea typeface="微軟正黑體" panose="020B0604030504040204" pitchFamily="34" charset="-120"/>
              </a:rPr>
              <a:t> </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第一部分自動</a:t>
            </a:r>
            <a:r>
              <a:rPr lang="zh-TW" altLang="en-US" sz="2400" dirty="0" smtClean="0">
                <a:latin typeface="微軟正黑體" panose="020B0604030504040204" pitchFamily="34" charset="-120"/>
                <a:ea typeface="微軟正黑體" panose="020B0604030504040204" pitchFamily="34" charset="-120"/>
              </a:rPr>
              <a:t>駕駛</a:t>
            </a:r>
            <a:r>
              <a:rPr lang="en-US" altLang="zh-TW" sz="2400" dirty="0" smtClean="0">
                <a:latin typeface="微軟正黑體" panose="020B0604030504040204" pitchFamily="34" charset="-120"/>
                <a:ea typeface="微軟正黑體" panose="020B0604030504040204" pitchFamily="34" charset="-120"/>
              </a:rPr>
              <a:t> (</a:t>
            </a:r>
            <a:r>
              <a:rPr lang="en-US" altLang="zh-TW" sz="2400" dirty="0">
                <a:latin typeface="微軟正黑體" panose="020B0604030504040204" pitchFamily="34" charset="-120"/>
                <a:ea typeface="微軟正黑體" panose="020B0604030504040204" pitchFamily="34" charset="-120"/>
              </a:rPr>
              <a:t>18km)</a:t>
            </a:r>
            <a:r>
              <a:rPr lang="zh-TW" altLang="en-US" sz="2400" dirty="0">
                <a:latin typeface="微軟正黑體" panose="020B0604030504040204" pitchFamily="34" charset="-120"/>
                <a:ea typeface="微軟正黑體" panose="020B0604030504040204" pitchFamily="34" charset="-120"/>
              </a:rPr>
              <a:t>，然後接管進行手動駕駛</a:t>
            </a:r>
            <a:r>
              <a:rPr lang="en-US" altLang="zh-TW" sz="2400" dirty="0">
                <a:latin typeface="微軟正黑體" panose="020B0604030504040204" pitchFamily="34" charset="-120"/>
                <a:ea typeface="微軟正黑體" panose="020B0604030504040204" pitchFamily="34" charset="-120"/>
              </a:rPr>
              <a:t>(FM)(18km)</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marL="0" indent="0">
              <a:lnSpc>
                <a:spcPct val="150000"/>
              </a:lnSpc>
              <a:buNone/>
            </a:pPr>
            <a:endParaRPr lang="en-US" altLang="zh-TW" sz="24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 xmlns:a16="http://schemas.microsoft.com/office/drawing/2014/main" id="{374A4805-9C88-4D4E-BE66-1B5BAFC2B241}"/>
              </a:ext>
            </a:extLst>
          </p:cNvPr>
          <p:cNvSpPr txBox="1"/>
          <p:nvPr/>
        </p:nvSpPr>
        <p:spPr>
          <a:xfrm>
            <a:off x="212437" y="138545"/>
            <a:ext cx="3956532"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場景設計和事件</a:t>
            </a:r>
          </a:p>
        </p:txBody>
      </p:sp>
      <p:pic>
        <p:nvPicPr>
          <p:cNvPr id="7" name="圖片 6"/>
          <p:cNvPicPr>
            <a:picLocks noChangeAspect="1"/>
          </p:cNvPicPr>
          <p:nvPr/>
        </p:nvPicPr>
        <p:blipFill>
          <a:blip r:embed="rId2"/>
          <a:stretch>
            <a:fillRect/>
          </a:stretch>
        </p:blipFill>
        <p:spPr>
          <a:xfrm>
            <a:off x="2118509" y="5236421"/>
            <a:ext cx="3457102" cy="1478996"/>
          </a:xfrm>
          <a:prstGeom prst="rect">
            <a:avLst/>
          </a:prstGeom>
        </p:spPr>
      </p:pic>
      <p:pic>
        <p:nvPicPr>
          <p:cNvPr id="8" name="圖片 7"/>
          <p:cNvPicPr>
            <a:picLocks noChangeAspect="1"/>
          </p:cNvPicPr>
          <p:nvPr/>
        </p:nvPicPr>
        <p:blipFill>
          <a:blip r:embed="rId3"/>
          <a:stretch>
            <a:fillRect/>
          </a:stretch>
        </p:blipFill>
        <p:spPr>
          <a:xfrm>
            <a:off x="7203242" y="5341320"/>
            <a:ext cx="2430964" cy="1361340"/>
          </a:xfrm>
          <a:prstGeom prst="rect">
            <a:avLst/>
          </a:prstGeom>
        </p:spPr>
      </p:pic>
      <p:sp>
        <p:nvSpPr>
          <p:cNvPr id="2" name="向右箭號 1"/>
          <p:cNvSpPr/>
          <p:nvPr/>
        </p:nvSpPr>
        <p:spPr>
          <a:xfrm>
            <a:off x="6014519" y="5852632"/>
            <a:ext cx="784634" cy="4051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23350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1204110" y="688063"/>
            <a:ext cx="10076507" cy="5106155"/>
          </a:xfrm>
          <a:prstGeom prst="rect">
            <a:avLst/>
          </a:prstGeom>
        </p:spPr>
      </p:pic>
      <p:sp>
        <p:nvSpPr>
          <p:cNvPr id="5" name="文字方塊 4">
            <a:extLst>
              <a:ext uri="{FF2B5EF4-FFF2-40B4-BE49-F238E27FC236}">
                <a16:creationId xmlns="" xmlns:a16="http://schemas.microsoft.com/office/drawing/2014/main" id="{D55D8A4D-1D5E-4603-8A18-D1E675018A18}"/>
              </a:ext>
            </a:extLst>
          </p:cNvPr>
          <p:cNvSpPr txBox="1"/>
          <p:nvPr/>
        </p:nvSpPr>
        <p:spPr>
          <a:xfrm>
            <a:off x="212437" y="138545"/>
            <a:ext cx="3956532"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場景設計和事件</a:t>
            </a:r>
          </a:p>
        </p:txBody>
      </p:sp>
    </p:spTree>
    <p:extLst>
      <p:ext uri="{BB962C8B-B14F-4D97-AF65-F5344CB8AC3E}">
        <p14:creationId xmlns:p14="http://schemas.microsoft.com/office/powerpoint/2010/main" val="1471559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群組 48">
            <a:extLst>
              <a:ext uri="{FF2B5EF4-FFF2-40B4-BE49-F238E27FC236}">
                <a16:creationId xmlns="" xmlns:a16="http://schemas.microsoft.com/office/drawing/2014/main" id="{92AE4467-C9D3-4480-B119-C4601FBB31A7}"/>
              </a:ext>
            </a:extLst>
          </p:cNvPr>
          <p:cNvGrpSpPr/>
          <p:nvPr/>
        </p:nvGrpSpPr>
        <p:grpSpPr>
          <a:xfrm>
            <a:off x="6020020" y="606596"/>
            <a:ext cx="3515357" cy="6150498"/>
            <a:chOff x="1822832" y="606596"/>
            <a:chExt cx="3515357" cy="6150498"/>
          </a:xfrm>
        </p:grpSpPr>
        <p:sp>
          <p:nvSpPr>
            <p:cNvPr id="50" name="矩形 49">
              <a:extLst>
                <a:ext uri="{FF2B5EF4-FFF2-40B4-BE49-F238E27FC236}">
                  <a16:creationId xmlns="" xmlns:a16="http://schemas.microsoft.com/office/drawing/2014/main" id="{760B5FA9-C7D9-4BDB-B179-832B4A64701D}"/>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a:extLst>
                <a:ext uri="{FF2B5EF4-FFF2-40B4-BE49-F238E27FC236}">
                  <a16:creationId xmlns="" xmlns:a16="http://schemas.microsoft.com/office/drawing/2014/main" id="{FC3336E5-BF9A-4EF6-8C1E-7B00196774AE}"/>
                </a:ext>
              </a:extLst>
            </p:cNvPr>
            <p:cNvGrpSpPr/>
            <p:nvPr/>
          </p:nvGrpSpPr>
          <p:grpSpPr>
            <a:xfrm>
              <a:off x="3360119" y="6015658"/>
              <a:ext cx="438272" cy="741436"/>
              <a:chOff x="1992957" y="568959"/>
              <a:chExt cx="438272" cy="6150496"/>
            </a:xfrm>
            <a:solidFill>
              <a:schemeClr val="bg1"/>
            </a:solidFill>
          </p:grpSpPr>
          <p:sp>
            <p:nvSpPr>
              <p:cNvPr id="69" name="矩形 68">
                <a:extLst>
                  <a:ext uri="{FF2B5EF4-FFF2-40B4-BE49-F238E27FC236}">
                    <a16:creationId xmlns="" xmlns:a16="http://schemas.microsoft.com/office/drawing/2014/main" id="{B88DCF02-061A-4825-9666-F57B192077C3}"/>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a:extLst>
                  <a:ext uri="{FF2B5EF4-FFF2-40B4-BE49-F238E27FC236}">
                    <a16:creationId xmlns="" xmlns:a16="http://schemas.microsoft.com/office/drawing/2014/main" id="{1747B8C1-7E94-4334-B501-87DE7340CEA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2" name="矩形 51">
              <a:extLst>
                <a:ext uri="{FF2B5EF4-FFF2-40B4-BE49-F238E27FC236}">
                  <a16:creationId xmlns="" xmlns:a16="http://schemas.microsoft.com/office/drawing/2014/main" id="{3E900C9A-BBB5-4ED7-838E-1ECC644C9A7A}"/>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a:extLst>
                <a:ext uri="{FF2B5EF4-FFF2-40B4-BE49-F238E27FC236}">
                  <a16:creationId xmlns="" xmlns:a16="http://schemas.microsoft.com/office/drawing/2014/main" id="{0815E396-0691-458E-9EB9-2C0CA1EDCDC9}"/>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4" name="群組 53">
              <a:extLst>
                <a:ext uri="{FF2B5EF4-FFF2-40B4-BE49-F238E27FC236}">
                  <a16:creationId xmlns="" xmlns:a16="http://schemas.microsoft.com/office/drawing/2014/main" id="{2D88C958-256F-445E-B362-15C41764EAEE}"/>
                </a:ext>
              </a:extLst>
            </p:cNvPr>
            <p:cNvGrpSpPr/>
            <p:nvPr/>
          </p:nvGrpSpPr>
          <p:grpSpPr>
            <a:xfrm>
              <a:off x="3360119" y="4933844"/>
              <a:ext cx="438272" cy="741436"/>
              <a:chOff x="1992957" y="568959"/>
              <a:chExt cx="438272" cy="6150496"/>
            </a:xfrm>
            <a:solidFill>
              <a:schemeClr val="bg1"/>
            </a:solidFill>
          </p:grpSpPr>
          <p:sp>
            <p:nvSpPr>
              <p:cNvPr id="67" name="矩形 66">
                <a:extLst>
                  <a:ext uri="{FF2B5EF4-FFF2-40B4-BE49-F238E27FC236}">
                    <a16:creationId xmlns="" xmlns:a16="http://schemas.microsoft.com/office/drawing/2014/main" id="{7A6F90FE-A9AE-4DF6-9586-F80966EB8D0E}"/>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矩形 67">
                <a:extLst>
                  <a:ext uri="{FF2B5EF4-FFF2-40B4-BE49-F238E27FC236}">
                    <a16:creationId xmlns="" xmlns:a16="http://schemas.microsoft.com/office/drawing/2014/main" id="{55B9A09B-EF69-43EB-AA32-6001D65C712F}"/>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群組 54">
              <a:extLst>
                <a:ext uri="{FF2B5EF4-FFF2-40B4-BE49-F238E27FC236}">
                  <a16:creationId xmlns="" xmlns:a16="http://schemas.microsoft.com/office/drawing/2014/main" id="{563668ED-5AED-45AC-A692-7F9CFE78827C}"/>
                </a:ext>
              </a:extLst>
            </p:cNvPr>
            <p:cNvGrpSpPr/>
            <p:nvPr/>
          </p:nvGrpSpPr>
          <p:grpSpPr>
            <a:xfrm>
              <a:off x="3360119" y="3852032"/>
              <a:ext cx="438272" cy="741436"/>
              <a:chOff x="1992957" y="568959"/>
              <a:chExt cx="438272" cy="6150496"/>
            </a:xfrm>
            <a:solidFill>
              <a:schemeClr val="bg1"/>
            </a:solidFill>
          </p:grpSpPr>
          <p:sp>
            <p:nvSpPr>
              <p:cNvPr id="65" name="矩形 64">
                <a:extLst>
                  <a:ext uri="{FF2B5EF4-FFF2-40B4-BE49-F238E27FC236}">
                    <a16:creationId xmlns="" xmlns:a16="http://schemas.microsoft.com/office/drawing/2014/main" id="{2066265F-9296-4B94-ACC0-13E3159B2A59}"/>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矩形 65">
                <a:extLst>
                  <a:ext uri="{FF2B5EF4-FFF2-40B4-BE49-F238E27FC236}">
                    <a16:creationId xmlns="" xmlns:a16="http://schemas.microsoft.com/office/drawing/2014/main" id="{C41210C6-8BBB-451E-B137-375B6BC574FE}"/>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6" name="群組 55">
              <a:extLst>
                <a:ext uri="{FF2B5EF4-FFF2-40B4-BE49-F238E27FC236}">
                  <a16:creationId xmlns="" xmlns:a16="http://schemas.microsoft.com/office/drawing/2014/main" id="{B698EEE9-7DF4-4C91-81CE-0773B2B6EFB5}"/>
                </a:ext>
              </a:extLst>
            </p:cNvPr>
            <p:cNvGrpSpPr/>
            <p:nvPr/>
          </p:nvGrpSpPr>
          <p:grpSpPr>
            <a:xfrm>
              <a:off x="3360119" y="606596"/>
              <a:ext cx="438272" cy="741436"/>
              <a:chOff x="1992957" y="568959"/>
              <a:chExt cx="438272" cy="6150496"/>
            </a:xfrm>
            <a:solidFill>
              <a:schemeClr val="bg1"/>
            </a:solidFill>
          </p:grpSpPr>
          <p:sp>
            <p:nvSpPr>
              <p:cNvPr id="63" name="矩形 62">
                <a:extLst>
                  <a:ext uri="{FF2B5EF4-FFF2-40B4-BE49-F238E27FC236}">
                    <a16:creationId xmlns="" xmlns:a16="http://schemas.microsoft.com/office/drawing/2014/main" id="{B676B13B-A77A-4C14-B324-6AC3F13B13B1}"/>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矩形 63">
                <a:extLst>
                  <a:ext uri="{FF2B5EF4-FFF2-40B4-BE49-F238E27FC236}">
                    <a16:creationId xmlns="" xmlns:a16="http://schemas.microsoft.com/office/drawing/2014/main" id="{B297553C-F20E-4786-A780-6A5024E49FE4}"/>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 name="群組 56">
              <a:extLst>
                <a:ext uri="{FF2B5EF4-FFF2-40B4-BE49-F238E27FC236}">
                  <a16:creationId xmlns="" xmlns:a16="http://schemas.microsoft.com/office/drawing/2014/main" id="{16E95AD8-D356-4C20-892A-3AE9FC32B9A1}"/>
                </a:ext>
              </a:extLst>
            </p:cNvPr>
            <p:cNvGrpSpPr/>
            <p:nvPr/>
          </p:nvGrpSpPr>
          <p:grpSpPr>
            <a:xfrm>
              <a:off x="3360119" y="1688408"/>
              <a:ext cx="438272" cy="741436"/>
              <a:chOff x="1992957" y="568959"/>
              <a:chExt cx="438272" cy="6150496"/>
            </a:xfrm>
            <a:solidFill>
              <a:schemeClr val="bg1"/>
            </a:solidFill>
          </p:grpSpPr>
          <p:sp>
            <p:nvSpPr>
              <p:cNvPr id="61" name="矩形 60">
                <a:extLst>
                  <a:ext uri="{FF2B5EF4-FFF2-40B4-BE49-F238E27FC236}">
                    <a16:creationId xmlns="" xmlns:a16="http://schemas.microsoft.com/office/drawing/2014/main" id="{2E37818D-1081-41AE-AD27-C6D20FD65548}"/>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a:extLst>
                  <a:ext uri="{FF2B5EF4-FFF2-40B4-BE49-F238E27FC236}">
                    <a16:creationId xmlns="" xmlns:a16="http://schemas.microsoft.com/office/drawing/2014/main" id="{231294F7-A4BA-480C-8F2D-A843F676F50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8" name="群組 57">
              <a:extLst>
                <a:ext uri="{FF2B5EF4-FFF2-40B4-BE49-F238E27FC236}">
                  <a16:creationId xmlns="" xmlns:a16="http://schemas.microsoft.com/office/drawing/2014/main" id="{76CA7D23-9D5B-4595-B87C-EA5C64DD04DC}"/>
                </a:ext>
              </a:extLst>
            </p:cNvPr>
            <p:cNvGrpSpPr/>
            <p:nvPr/>
          </p:nvGrpSpPr>
          <p:grpSpPr>
            <a:xfrm>
              <a:off x="3360119" y="2770220"/>
              <a:ext cx="438272" cy="741436"/>
              <a:chOff x="1992957" y="568959"/>
              <a:chExt cx="438272" cy="6150496"/>
            </a:xfrm>
            <a:solidFill>
              <a:schemeClr val="bg1"/>
            </a:solidFill>
          </p:grpSpPr>
          <p:sp>
            <p:nvSpPr>
              <p:cNvPr id="59" name="矩形 58">
                <a:extLst>
                  <a:ext uri="{FF2B5EF4-FFF2-40B4-BE49-F238E27FC236}">
                    <a16:creationId xmlns="" xmlns:a16="http://schemas.microsoft.com/office/drawing/2014/main" id="{97263F08-B137-4B95-8E73-C3143EE61D6C}"/>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a:extLst>
                  <a:ext uri="{FF2B5EF4-FFF2-40B4-BE49-F238E27FC236}">
                    <a16:creationId xmlns="" xmlns:a16="http://schemas.microsoft.com/office/drawing/2014/main" id="{7C31747A-090C-4987-B18B-9C24216CFB13}"/>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5" name="文字方塊 4">
            <a:extLst>
              <a:ext uri="{FF2B5EF4-FFF2-40B4-BE49-F238E27FC236}">
                <a16:creationId xmlns="" xmlns:a16="http://schemas.microsoft.com/office/drawing/2014/main" id="{D55D8A4D-1D5E-4603-8A18-D1E675018A18}"/>
              </a:ext>
            </a:extLst>
          </p:cNvPr>
          <p:cNvSpPr txBox="1"/>
          <p:nvPr/>
        </p:nvSpPr>
        <p:spPr>
          <a:xfrm>
            <a:off x="212437" y="138545"/>
            <a:ext cx="3956532"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場景設計和事件</a:t>
            </a:r>
          </a:p>
        </p:txBody>
      </p:sp>
      <p:pic>
        <p:nvPicPr>
          <p:cNvPr id="6" name="圖片 5">
            <a:extLst>
              <a:ext uri="{FF2B5EF4-FFF2-40B4-BE49-F238E27FC236}">
                <a16:creationId xmlns="" xmlns:a16="http://schemas.microsoft.com/office/drawing/2014/main" id="{8F18E391-D8B9-4DAA-BD08-698E5C8F77B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9179" l="7672" r="97174"/>
                    </a14:imgEffect>
                  </a14:imgLayer>
                </a14:imgProps>
              </a:ext>
            </a:extLst>
          </a:blip>
          <a:stretch>
            <a:fillRect/>
          </a:stretch>
        </p:blipFill>
        <p:spPr>
          <a:xfrm>
            <a:off x="7921821" y="4738255"/>
            <a:ext cx="1512553" cy="1239764"/>
          </a:xfrm>
          <a:prstGeom prst="rect">
            <a:avLst/>
          </a:prstGeom>
        </p:spPr>
      </p:pic>
      <p:pic>
        <p:nvPicPr>
          <p:cNvPr id="10" name="圖片 9">
            <a:extLst>
              <a:ext uri="{FF2B5EF4-FFF2-40B4-BE49-F238E27FC236}">
                <a16:creationId xmlns="" xmlns:a16="http://schemas.microsoft.com/office/drawing/2014/main" id="{EBDAD93F-F430-4C81-8843-A66B37C3F31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8057335" y="2911764"/>
            <a:ext cx="1241526" cy="1540163"/>
          </a:xfrm>
          <a:prstGeom prst="rect">
            <a:avLst/>
          </a:prstGeom>
        </p:spPr>
      </p:pic>
      <p:sp>
        <p:nvSpPr>
          <p:cNvPr id="11" name="矩形 10">
            <a:extLst>
              <a:ext uri="{FF2B5EF4-FFF2-40B4-BE49-F238E27FC236}">
                <a16:creationId xmlns="" xmlns:a16="http://schemas.microsoft.com/office/drawing/2014/main" id="{D568C254-7E9B-42B8-AC1A-A59514291DAF}"/>
              </a:ext>
            </a:extLst>
          </p:cNvPr>
          <p:cNvSpPr/>
          <p:nvPr/>
        </p:nvSpPr>
        <p:spPr>
          <a:xfrm>
            <a:off x="9298861" y="4060536"/>
            <a:ext cx="1076608" cy="391391"/>
          </a:xfrm>
          <a:prstGeom prst="rect">
            <a:avLst/>
          </a:prstGeom>
          <a:solidFill>
            <a:srgbClr val="F35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75</a:t>
            </a:r>
            <a:r>
              <a:rPr lang="zh-TW" altLang="en-US" dirty="0"/>
              <a:t> </a:t>
            </a:r>
            <a:r>
              <a:rPr lang="en-US" altLang="zh-TW" dirty="0"/>
              <a:t>km/h</a:t>
            </a:r>
            <a:endParaRPr lang="zh-TW" altLang="en-US" dirty="0"/>
          </a:p>
        </p:txBody>
      </p:sp>
      <p:cxnSp>
        <p:nvCxnSpPr>
          <p:cNvPr id="15" name="直線單箭頭接點 14">
            <a:extLst>
              <a:ext uri="{FF2B5EF4-FFF2-40B4-BE49-F238E27FC236}">
                <a16:creationId xmlns="" xmlns:a16="http://schemas.microsoft.com/office/drawing/2014/main" id="{2C900AB3-8359-4D68-BEA0-3B5B12F7BD8B}"/>
              </a:ext>
            </a:extLst>
          </p:cNvPr>
          <p:cNvCxnSpPr/>
          <p:nvPr/>
        </p:nvCxnSpPr>
        <p:spPr>
          <a:xfrm flipV="1">
            <a:off x="10686473" y="3094182"/>
            <a:ext cx="0" cy="2364509"/>
          </a:xfrm>
          <a:prstGeom prst="straightConnector1">
            <a:avLst/>
          </a:prstGeom>
          <a:ln w="38100">
            <a:solidFill>
              <a:schemeClr val="tx2">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nvGrpSpPr>
          <p:cNvPr id="48" name="群組 47">
            <a:extLst>
              <a:ext uri="{FF2B5EF4-FFF2-40B4-BE49-F238E27FC236}">
                <a16:creationId xmlns="" xmlns:a16="http://schemas.microsoft.com/office/drawing/2014/main" id="{39187506-1299-4628-A1FC-96ACE3C61F15}"/>
              </a:ext>
            </a:extLst>
          </p:cNvPr>
          <p:cNvGrpSpPr/>
          <p:nvPr/>
        </p:nvGrpSpPr>
        <p:grpSpPr>
          <a:xfrm>
            <a:off x="1822832" y="606596"/>
            <a:ext cx="3515357" cy="6150498"/>
            <a:chOff x="1822832" y="606596"/>
            <a:chExt cx="3515357" cy="6150498"/>
          </a:xfrm>
        </p:grpSpPr>
        <p:sp>
          <p:nvSpPr>
            <p:cNvPr id="16" name="矩形 15">
              <a:extLst>
                <a:ext uri="{FF2B5EF4-FFF2-40B4-BE49-F238E27FC236}">
                  <a16:creationId xmlns="" xmlns:a16="http://schemas.microsoft.com/office/drawing/2014/main" id="{04DC53C5-ACDD-4646-8FA7-677E3C2FA0F7}"/>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1" name="群組 20">
              <a:extLst>
                <a:ext uri="{FF2B5EF4-FFF2-40B4-BE49-F238E27FC236}">
                  <a16:creationId xmlns="" xmlns:a16="http://schemas.microsoft.com/office/drawing/2014/main" id="{1A93CFED-1112-4D00-AAA4-DB323205919A}"/>
                </a:ext>
              </a:extLst>
            </p:cNvPr>
            <p:cNvGrpSpPr/>
            <p:nvPr/>
          </p:nvGrpSpPr>
          <p:grpSpPr>
            <a:xfrm>
              <a:off x="3360119" y="6015658"/>
              <a:ext cx="438272" cy="741436"/>
              <a:chOff x="1992957" y="568959"/>
              <a:chExt cx="438272" cy="6150496"/>
            </a:xfrm>
            <a:solidFill>
              <a:schemeClr val="bg1"/>
            </a:solidFill>
          </p:grpSpPr>
          <p:sp>
            <p:nvSpPr>
              <p:cNvPr id="17" name="矩形 16">
                <a:extLst>
                  <a:ext uri="{FF2B5EF4-FFF2-40B4-BE49-F238E27FC236}">
                    <a16:creationId xmlns="" xmlns:a16="http://schemas.microsoft.com/office/drawing/2014/main" id="{9AB8EDBC-A372-40BC-8A9A-D4581E4656A2}"/>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 17">
                <a:extLst>
                  <a:ext uri="{FF2B5EF4-FFF2-40B4-BE49-F238E27FC236}">
                    <a16:creationId xmlns="" xmlns:a16="http://schemas.microsoft.com/office/drawing/2014/main" id="{6A272CE8-AD8F-4B99-AC52-FE8710651C27}"/>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 name="矩形 21">
              <a:extLst>
                <a:ext uri="{FF2B5EF4-FFF2-40B4-BE49-F238E27FC236}">
                  <a16:creationId xmlns="" xmlns:a16="http://schemas.microsoft.com/office/drawing/2014/main" id="{78D237D4-8398-464B-B17A-E8EE4EF05A68}"/>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 xmlns:a16="http://schemas.microsoft.com/office/drawing/2014/main" id="{03D6FBB9-5DB0-4357-AD8B-6172DD570B44}"/>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 name="群組 23">
              <a:extLst>
                <a:ext uri="{FF2B5EF4-FFF2-40B4-BE49-F238E27FC236}">
                  <a16:creationId xmlns="" xmlns:a16="http://schemas.microsoft.com/office/drawing/2014/main" id="{E1261A07-E208-47C5-9313-E2F35493DDEC}"/>
                </a:ext>
              </a:extLst>
            </p:cNvPr>
            <p:cNvGrpSpPr/>
            <p:nvPr/>
          </p:nvGrpSpPr>
          <p:grpSpPr>
            <a:xfrm>
              <a:off x="3360119" y="4933844"/>
              <a:ext cx="438272" cy="741436"/>
              <a:chOff x="1992957" y="568959"/>
              <a:chExt cx="438272" cy="6150496"/>
            </a:xfrm>
            <a:solidFill>
              <a:schemeClr val="bg1"/>
            </a:solidFill>
          </p:grpSpPr>
          <p:sp>
            <p:nvSpPr>
              <p:cNvPr id="25" name="矩形 24">
                <a:extLst>
                  <a:ext uri="{FF2B5EF4-FFF2-40B4-BE49-F238E27FC236}">
                    <a16:creationId xmlns="" xmlns:a16="http://schemas.microsoft.com/office/drawing/2014/main" id="{40AD4143-159B-4849-93D2-BF9E0716E7D5}"/>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矩形 25">
                <a:extLst>
                  <a:ext uri="{FF2B5EF4-FFF2-40B4-BE49-F238E27FC236}">
                    <a16:creationId xmlns="" xmlns:a16="http://schemas.microsoft.com/office/drawing/2014/main" id="{F4904376-5CA5-4B3F-84F8-0E80497BCD56}"/>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7" name="群組 26">
              <a:extLst>
                <a:ext uri="{FF2B5EF4-FFF2-40B4-BE49-F238E27FC236}">
                  <a16:creationId xmlns="" xmlns:a16="http://schemas.microsoft.com/office/drawing/2014/main" id="{363CF0D9-D919-446C-A382-8436E18475B9}"/>
                </a:ext>
              </a:extLst>
            </p:cNvPr>
            <p:cNvGrpSpPr/>
            <p:nvPr/>
          </p:nvGrpSpPr>
          <p:grpSpPr>
            <a:xfrm>
              <a:off x="3360119" y="3852032"/>
              <a:ext cx="438272" cy="741436"/>
              <a:chOff x="1992957" y="568959"/>
              <a:chExt cx="438272" cy="6150496"/>
            </a:xfrm>
            <a:solidFill>
              <a:schemeClr val="bg1"/>
            </a:solidFill>
          </p:grpSpPr>
          <p:sp>
            <p:nvSpPr>
              <p:cNvPr id="28" name="矩形 27">
                <a:extLst>
                  <a:ext uri="{FF2B5EF4-FFF2-40B4-BE49-F238E27FC236}">
                    <a16:creationId xmlns="" xmlns:a16="http://schemas.microsoft.com/office/drawing/2014/main" id="{E9612968-6824-4F8D-8030-0FD5B1A86DF2}"/>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矩形 28">
                <a:extLst>
                  <a:ext uri="{FF2B5EF4-FFF2-40B4-BE49-F238E27FC236}">
                    <a16:creationId xmlns="" xmlns:a16="http://schemas.microsoft.com/office/drawing/2014/main" id="{9C133E1D-1EE9-4B62-AA22-6F418CE66EAD}"/>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 xmlns:a16="http://schemas.microsoft.com/office/drawing/2014/main" id="{9B3A5F98-7B98-4921-9769-CFA3E7FC86EA}"/>
                </a:ext>
              </a:extLst>
            </p:cNvPr>
            <p:cNvGrpSpPr/>
            <p:nvPr/>
          </p:nvGrpSpPr>
          <p:grpSpPr>
            <a:xfrm>
              <a:off x="3360119" y="606596"/>
              <a:ext cx="438272" cy="741436"/>
              <a:chOff x="1992957" y="568959"/>
              <a:chExt cx="438272" cy="6150496"/>
            </a:xfrm>
            <a:solidFill>
              <a:schemeClr val="bg1"/>
            </a:solidFill>
          </p:grpSpPr>
          <p:sp>
            <p:nvSpPr>
              <p:cNvPr id="31" name="矩形 30">
                <a:extLst>
                  <a:ext uri="{FF2B5EF4-FFF2-40B4-BE49-F238E27FC236}">
                    <a16:creationId xmlns="" xmlns:a16="http://schemas.microsoft.com/office/drawing/2014/main" id="{1DFB033D-B06F-4C1C-9E47-1C0FD79C5A5E}"/>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a:extLst>
                  <a:ext uri="{FF2B5EF4-FFF2-40B4-BE49-F238E27FC236}">
                    <a16:creationId xmlns="" xmlns:a16="http://schemas.microsoft.com/office/drawing/2014/main" id="{AE117DE1-40A9-44E5-B14C-8D17E95EF2F7}"/>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群組 32">
              <a:extLst>
                <a:ext uri="{FF2B5EF4-FFF2-40B4-BE49-F238E27FC236}">
                  <a16:creationId xmlns="" xmlns:a16="http://schemas.microsoft.com/office/drawing/2014/main" id="{4BF8A4A7-EF00-46D0-83E8-8D1D0D6DF2DE}"/>
                </a:ext>
              </a:extLst>
            </p:cNvPr>
            <p:cNvGrpSpPr/>
            <p:nvPr/>
          </p:nvGrpSpPr>
          <p:grpSpPr>
            <a:xfrm>
              <a:off x="3360119" y="1688408"/>
              <a:ext cx="438272" cy="741436"/>
              <a:chOff x="1992957" y="568959"/>
              <a:chExt cx="438272" cy="6150496"/>
            </a:xfrm>
            <a:solidFill>
              <a:schemeClr val="bg1"/>
            </a:solidFill>
          </p:grpSpPr>
          <p:sp>
            <p:nvSpPr>
              <p:cNvPr id="34" name="矩形 33">
                <a:extLst>
                  <a:ext uri="{FF2B5EF4-FFF2-40B4-BE49-F238E27FC236}">
                    <a16:creationId xmlns="" xmlns:a16="http://schemas.microsoft.com/office/drawing/2014/main" id="{266E13D9-8523-4746-9ED3-5D9C1E9F90DB}"/>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 xmlns:a16="http://schemas.microsoft.com/office/drawing/2014/main" id="{0B285CA8-06F1-444C-934A-0CC91DA30EB3}"/>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6" name="群組 35">
              <a:extLst>
                <a:ext uri="{FF2B5EF4-FFF2-40B4-BE49-F238E27FC236}">
                  <a16:creationId xmlns="" xmlns:a16="http://schemas.microsoft.com/office/drawing/2014/main" id="{0B3926E1-05FD-44C7-B39E-DC23011FC7A5}"/>
                </a:ext>
              </a:extLst>
            </p:cNvPr>
            <p:cNvGrpSpPr/>
            <p:nvPr/>
          </p:nvGrpSpPr>
          <p:grpSpPr>
            <a:xfrm>
              <a:off x="3360119" y="2770220"/>
              <a:ext cx="438272" cy="741436"/>
              <a:chOff x="1992957" y="568959"/>
              <a:chExt cx="438272" cy="6150496"/>
            </a:xfrm>
            <a:solidFill>
              <a:schemeClr val="bg1"/>
            </a:solidFill>
          </p:grpSpPr>
          <p:sp>
            <p:nvSpPr>
              <p:cNvPr id="37" name="矩形 36">
                <a:extLst>
                  <a:ext uri="{FF2B5EF4-FFF2-40B4-BE49-F238E27FC236}">
                    <a16:creationId xmlns="" xmlns:a16="http://schemas.microsoft.com/office/drawing/2014/main" id="{A7AB339A-6972-4C4A-B443-06EE5E961024}"/>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 37">
                <a:extLst>
                  <a:ext uri="{FF2B5EF4-FFF2-40B4-BE49-F238E27FC236}">
                    <a16:creationId xmlns="" xmlns:a16="http://schemas.microsoft.com/office/drawing/2014/main" id="{782E088E-FB10-40BF-A538-F6BCF356B79E}"/>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pic>
        <p:nvPicPr>
          <p:cNvPr id="39" name="圖片 38">
            <a:extLst>
              <a:ext uri="{FF2B5EF4-FFF2-40B4-BE49-F238E27FC236}">
                <a16:creationId xmlns="" xmlns:a16="http://schemas.microsoft.com/office/drawing/2014/main" id="{D4920426-D23D-47FE-AF73-57C96F1BBB7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2200579" y="656937"/>
            <a:ext cx="939613" cy="1165628"/>
          </a:xfrm>
          <a:prstGeom prst="rect">
            <a:avLst/>
          </a:prstGeom>
        </p:spPr>
      </p:pic>
      <p:pic>
        <p:nvPicPr>
          <p:cNvPr id="40" name="圖片 39">
            <a:extLst>
              <a:ext uri="{FF2B5EF4-FFF2-40B4-BE49-F238E27FC236}">
                <a16:creationId xmlns="" xmlns:a16="http://schemas.microsoft.com/office/drawing/2014/main" id="{2BEC00B6-5E27-4722-A7EB-459C1DFA2F05}"/>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9179" l="7672" r="97174"/>
                    </a14:imgEffect>
                  </a14:imgLayer>
                </a14:imgProps>
              </a:ext>
            </a:extLst>
          </a:blip>
          <a:stretch>
            <a:fillRect/>
          </a:stretch>
        </p:blipFill>
        <p:spPr>
          <a:xfrm>
            <a:off x="2046066" y="3002847"/>
            <a:ext cx="1241528" cy="1017618"/>
          </a:xfrm>
          <a:prstGeom prst="rect">
            <a:avLst/>
          </a:prstGeom>
        </p:spPr>
      </p:pic>
      <p:pic>
        <p:nvPicPr>
          <p:cNvPr id="41" name="圖片 40">
            <a:extLst>
              <a:ext uri="{FF2B5EF4-FFF2-40B4-BE49-F238E27FC236}">
                <a16:creationId xmlns="" xmlns:a16="http://schemas.microsoft.com/office/drawing/2014/main" id="{C5EF3ADF-247D-47F5-A4C8-73707A5F341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2200579" y="5318672"/>
            <a:ext cx="939613" cy="1165628"/>
          </a:xfrm>
          <a:prstGeom prst="rect">
            <a:avLst/>
          </a:prstGeom>
        </p:spPr>
      </p:pic>
      <p:pic>
        <p:nvPicPr>
          <p:cNvPr id="42" name="圖片 41">
            <a:extLst>
              <a:ext uri="{FF2B5EF4-FFF2-40B4-BE49-F238E27FC236}">
                <a16:creationId xmlns="" xmlns:a16="http://schemas.microsoft.com/office/drawing/2014/main" id="{DE5BA659-2FA5-444A-8B08-D8F0B9A1C4BC}"/>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4029669" y="4138934"/>
            <a:ext cx="939613" cy="1165628"/>
          </a:xfrm>
          <a:prstGeom prst="rect">
            <a:avLst/>
          </a:prstGeom>
        </p:spPr>
      </p:pic>
      <p:pic>
        <p:nvPicPr>
          <p:cNvPr id="43" name="圖片 42">
            <a:extLst>
              <a:ext uri="{FF2B5EF4-FFF2-40B4-BE49-F238E27FC236}">
                <a16:creationId xmlns="" xmlns:a16="http://schemas.microsoft.com/office/drawing/2014/main" id="{62FCC48B-1E4F-4785-A96E-43AA9CC0517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524" b="99179" l="7672" r="97174"/>
                    </a14:imgEffect>
                  </a14:imgLayer>
                </a14:imgProps>
              </a:ext>
            </a:extLst>
          </a:blip>
          <a:stretch>
            <a:fillRect/>
          </a:stretch>
        </p:blipFill>
        <p:spPr>
          <a:xfrm>
            <a:off x="3848276" y="1617969"/>
            <a:ext cx="1241528" cy="1017618"/>
          </a:xfrm>
          <a:prstGeom prst="rect">
            <a:avLst/>
          </a:prstGeom>
        </p:spPr>
      </p:pic>
      <p:sp>
        <p:nvSpPr>
          <p:cNvPr id="44" name="矩形 43">
            <a:extLst>
              <a:ext uri="{FF2B5EF4-FFF2-40B4-BE49-F238E27FC236}">
                <a16:creationId xmlns="" xmlns:a16="http://schemas.microsoft.com/office/drawing/2014/main" id="{40D7A7DC-2864-4C2E-9E64-0924F9141CE9}"/>
              </a:ext>
            </a:extLst>
          </p:cNvPr>
          <p:cNvSpPr/>
          <p:nvPr/>
        </p:nvSpPr>
        <p:spPr>
          <a:xfrm>
            <a:off x="3969425" y="1296093"/>
            <a:ext cx="1076608" cy="391391"/>
          </a:xfrm>
          <a:prstGeom prst="rect">
            <a:avLst/>
          </a:prstGeom>
          <a:solidFill>
            <a:srgbClr val="F35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65</a:t>
            </a:r>
            <a:r>
              <a:rPr lang="zh-TW" altLang="en-US" dirty="0"/>
              <a:t> </a:t>
            </a:r>
            <a:r>
              <a:rPr lang="en-US" altLang="zh-TW" dirty="0"/>
              <a:t>km/h</a:t>
            </a:r>
            <a:endParaRPr lang="zh-TW" altLang="en-US" dirty="0"/>
          </a:p>
        </p:txBody>
      </p:sp>
      <p:sp>
        <p:nvSpPr>
          <p:cNvPr id="45" name="矩形 44">
            <a:extLst>
              <a:ext uri="{FF2B5EF4-FFF2-40B4-BE49-F238E27FC236}">
                <a16:creationId xmlns="" xmlns:a16="http://schemas.microsoft.com/office/drawing/2014/main" id="{38FF01DD-B08E-43DA-A0FD-4EA800098195}"/>
              </a:ext>
            </a:extLst>
          </p:cNvPr>
          <p:cNvSpPr/>
          <p:nvPr/>
        </p:nvSpPr>
        <p:spPr>
          <a:xfrm>
            <a:off x="3969425" y="3763231"/>
            <a:ext cx="1076608" cy="391391"/>
          </a:xfrm>
          <a:prstGeom prst="rect">
            <a:avLst/>
          </a:prstGeom>
          <a:solidFill>
            <a:srgbClr val="F35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75</a:t>
            </a:r>
            <a:r>
              <a:rPr lang="zh-TW" altLang="en-US" dirty="0"/>
              <a:t> </a:t>
            </a:r>
            <a:r>
              <a:rPr lang="en-US" altLang="zh-TW" dirty="0"/>
              <a:t>km/h</a:t>
            </a:r>
            <a:endParaRPr lang="zh-TW" altLang="en-US" dirty="0"/>
          </a:p>
        </p:txBody>
      </p:sp>
      <p:sp>
        <p:nvSpPr>
          <p:cNvPr id="71" name="矩形 70">
            <a:extLst>
              <a:ext uri="{FF2B5EF4-FFF2-40B4-BE49-F238E27FC236}">
                <a16:creationId xmlns="" xmlns:a16="http://schemas.microsoft.com/office/drawing/2014/main" id="{7EB30669-3E6C-49BD-875B-A6336E4ACBA1}"/>
              </a:ext>
            </a:extLst>
          </p:cNvPr>
          <p:cNvSpPr/>
          <p:nvPr/>
        </p:nvSpPr>
        <p:spPr>
          <a:xfrm>
            <a:off x="1822832" y="6416713"/>
            <a:ext cx="3515357" cy="3592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Car Following</a:t>
            </a:r>
            <a:endParaRPr lang="zh-TW" altLang="en-US" dirty="0"/>
          </a:p>
        </p:txBody>
      </p:sp>
      <p:sp>
        <p:nvSpPr>
          <p:cNvPr id="72" name="矩形 71">
            <a:extLst>
              <a:ext uri="{FF2B5EF4-FFF2-40B4-BE49-F238E27FC236}">
                <a16:creationId xmlns="" xmlns:a16="http://schemas.microsoft.com/office/drawing/2014/main" id="{2505F820-B32D-4337-9E91-D5D3D7066C73}"/>
              </a:ext>
            </a:extLst>
          </p:cNvPr>
          <p:cNvSpPr/>
          <p:nvPr/>
        </p:nvSpPr>
        <p:spPr>
          <a:xfrm>
            <a:off x="6020019" y="6397816"/>
            <a:ext cx="3515357" cy="35927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Passing</a:t>
            </a:r>
            <a:endParaRPr lang="zh-TW" altLang="en-US" dirty="0"/>
          </a:p>
        </p:txBody>
      </p:sp>
    </p:spTree>
    <p:extLst>
      <p:ext uri="{BB962C8B-B14F-4D97-AF65-F5344CB8AC3E}">
        <p14:creationId xmlns:p14="http://schemas.microsoft.com/office/powerpoint/2010/main" val="36796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2083 0.00532 L -0.02083 0.00532 C -0.02669 0.00417 -0.02865 0.0044 -0.03373 0.00255 C -0.03776 0.00116 -0.03568 0.00162 -0.03906 -0.00023 C -0.04011 -0.00069 -0.04102 -0.00139 -0.04206 -0.00162 C -0.04987 -0.00231 -0.05768 -0.00231 -0.06563 -0.00278 C -0.06797 -0.00347 -0.07474 -0.00532 -0.07695 -0.00556 C -0.08125 -0.00625 -0.08555 -0.00648 -0.08984 -0.00694 C -0.08998 -0.01944 -0.09011 -0.03218 -0.0905 -0.04468 C -0.09063 -0.04815 -0.09115 -0.05185 -0.09128 -0.05532 C -0.09167 -0.0662 -0.09167 -0.07708 -0.09206 -0.08773 C -0.09219 -0.09144 -0.09258 -0.09491 -0.09284 -0.09861 C -0.09323 -0.10486 -0.09362 -0.11366 -0.09427 -0.12014 C -0.09453 -0.12199 -0.09492 -0.12361 -0.09505 -0.12546 C -0.09596 -0.13287 -0.09583 -0.13218 -0.09662 -0.14028 C -0.09688 -0.14259 -0.09714 -0.14468 -0.0974 -0.14699 C -0.09766 -0.15139 -0.09792 -0.15602 -0.09805 -0.16042 C -0.09792 -0.18796 -0.09779 -0.21528 -0.0974 -0.24259 C -0.09727 -0.24491 -0.09688 -0.24722 -0.09662 -0.24931 C -0.09636 -0.25069 -0.09609 -0.25208 -0.09583 -0.25347 C -0.09557 -0.26366 -0.09557 -0.27407 -0.09505 -0.28449 C -0.09505 -0.28588 -0.09427 -0.28704 -0.09427 -0.28843 C -0.09427 -0.34329 -0.09505 -0.37662 -0.09583 -0.42731 C -0.09557 -0.43495 -0.09596 -0.44259 -0.09505 -0.45 C -0.09492 -0.45208 -0.09349 -0.45255 -0.09284 -0.45417 C -0.09219 -0.45579 -0.09206 -0.4581 -0.09128 -0.45949 C -0.08971 -0.46296 -0.08737 -0.46273 -0.08529 -0.46366 C -0.0819 -0.46319 -0.07865 -0.46227 -0.07539 -0.46227 C -0.04037 -0.46227 -0.04805 -0.46088 -0.02995 -0.46481 C -0.02018 -0.46458 -0.01029 -0.46366 -0.00039 -0.46366 L -0.00195 -0.46088 " pathEditMode="relative" ptsTypes="AAAAAAAAAAAAAAAAAAAAAAAAAAAAAAA">
                                      <p:cBhvr>
                                        <p:cTn id="6" dur="2000" fill="hold"/>
                                        <p:tgtEl>
                                          <p:spTgt spid="6"/>
                                        </p:tgtEl>
                                        <p:attrNameLst>
                                          <p:attrName>ppt_x</p:attrName>
                                          <p:attrName>ppt_y</p:attrName>
                                        </p:attrNameLst>
                                      </p:cBhvr>
                                    </p:animMotion>
                                  </p:childTnLst>
                                </p:cTn>
                              </p:par>
                              <p:par>
                                <p:cTn id="7" presetID="22" presetClass="entr" presetSubtype="4" repeatCount="indefinite" fill="hold" nodeType="withEffect">
                                  <p:stCondLst>
                                    <p:cond delay="0"/>
                                  </p:stCondLst>
                                  <p:endCondLst>
                                    <p:cond evt="onNext" delay="0">
                                      <p:tgtEl>
                                        <p:sldTgt/>
                                      </p:tgtEl>
                                    </p:cond>
                                  </p:endCondLst>
                                  <p:childTnLst>
                                    <p:set>
                                      <p:cBhvr>
                                        <p:cTn id="8" dur="1" fill="hold">
                                          <p:stCondLst>
                                            <p:cond delay="0"/>
                                          </p:stCondLst>
                                        </p:cTn>
                                        <p:tgtEl>
                                          <p:spTgt spid="15"/>
                                        </p:tgtEl>
                                        <p:attrNameLst>
                                          <p:attrName>style.visibility</p:attrName>
                                        </p:attrNameLst>
                                      </p:cBhvr>
                                      <p:to>
                                        <p:strVal val="visible"/>
                                      </p:to>
                                    </p:set>
                                    <p:animEffect transition="in" filter="wipe(down)">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75853" y="838216"/>
            <a:ext cx="10350000" cy="4022725"/>
          </a:xfrm>
        </p:spPr>
        <p:txBody>
          <a:bodyPr/>
          <a:lstStyle/>
          <a:p>
            <a:pPr>
              <a:lnSpc>
                <a:spcPct val="150000"/>
              </a:lnSpc>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通過「控制車輛」</a:t>
            </a:r>
            <a:r>
              <a:rPr lang="en-US" altLang="zh-TW" dirty="0">
                <a:latin typeface="微軟正黑體" panose="020B0604030504040204" pitchFamily="34" charset="-120"/>
                <a:ea typeface="微軟正黑體" panose="020B0604030504040204" pitchFamily="34" charset="-120"/>
              </a:rPr>
              <a:t>STISIM Drive</a:t>
            </a:r>
            <a:r>
              <a:rPr lang="zh-TW" altLang="en-US" dirty="0">
                <a:latin typeface="微軟正黑體" panose="020B0604030504040204" pitchFamily="34" charset="-120"/>
                <a:ea typeface="微軟正黑體" panose="020B0604030504040204" pitchFamily="34" charset="-120"/>
              </a:rPr>
              <a:t>事件來模擬車輛自動化。</a:t>
            </a:r>
          </a:p>
          <a:p>
            <a:pPr>
              <a:lnSpc>
                <a:spcPct val="150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要求</a:t>
            </a:r>
            <a:r>
              <a:rPr lang="zh-TW" altLang="en-US" dirty="0">
                <a:latin typeface="微軟正黑體" panose="020B0604030504040204" pitchFamily="34" charset="-120"/>
                <a:ea typeface="微軟正黑體" panose="020B0604030504040204" pitchFamily="34" charset="-120"/>
              </a:rPr>
              <a:t>車輛在自動模式下行駛的期望速度、控制車輪的參數，在自動模式下車輛的橫向位置以及最後的過渡</a:t>
            </a:r>
            <a:r>
              <a:rPr lang="zh-TW" altLang="en-US" dirty="0" smtClean="0">
                <a:latin typeface="微軟正黑體" panose="020B0604030504040204" pitchFamily="34" charset="-120"/>
                <a:ea typeface="微軟正黑體" panose="020B0604030504040204" pitchFamily="34" charset="-120"/>
              </a:rPr>
              <a:t>時間，為</a:t>
            </a:r>
            <a:r>
              <a:rPr lang="en-US" altLang="zh-TW" dirty="0" smtClean="0">
                <a:latin typeface="微軟正黑體" panose="020B0604030504040204" pitchFamily="34" charset="-120"/>
                <a:ea typeface="微軟正黑體" panose="020B0604030504040204" pitchFamily="34" charset="-120"/>
              </a:rPr>
              <a:t>SAG</a:t>
            </a:r>
            <a:r>
              <a:rPr lang="zh-TW" altLang="en-US" dirty="0" smtClean="0">
                <a:latin typeface="微軟正黑體" panose="020B0604030504040204" pitchFamily="34" charset="-120"/>
                <a:ea typeface="微軟正黑體" panose="020B0604030504040204" pitchFamily="34" charset="-120"/>
              </a:rPr>
              <a:t>三</a:t>
            </a:r>
            <a:r>
              <a:rPr lang="zh-TW" altLang="en-US" dirty="0">
                <a:latin typeface="微軟正黑體" panose="020B0604030504040204" pitchFamily="34" charset="-120"/>
                <a:ea typeface="微軟正黑體" panose="020B0604030504040204" pitchFamily="34" charset="-120"/>
              </a:rPr>
              <a:t>級自動駕駛汽車</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dirty="0">
                <a:latin typeface="微軟正黑體" panose="020B0604030504040204" pitchFamily="34" charset="-120"/>
                <a:ea typeface="微軟正黑體" panose="020B0604030504040204" pitchFamily="34" charset="-120"/>
              </a:rPr>
              <a:t>車輛自動化</a:t>
            </a:r>
            <a:r>
              <a:rPr lang="zh-TW" altLang="en-US" dirty="0" smtClean="0">
                <a:latin typeface="微軟正黑體" panose="020B0604030504040204" pitchFamily="34" charset="-120"/>
                <a:ea typeface="微軟正黑體" panose="020B0604030504040204" pitchFamily="34" charset="-120"/>
              </a:rPr>
              <a:t>系統在於</a:t>
            </a:r>
            <a:r>
              <a:rPr lang="en-US" altLang="zh-TW" dirty="0">
                <a:latin typeface="微軟正黑體" panose="020B0604030504040204" pitchFamily="34" charset="-120"/>
                <a:ea typeface="微軟正黑體" panose="020B0604030504040204" pitchFamily="34" charset="-120"/>
              </a:rPr>
              <a:t>TOR</a:t>
            </a:r>
            <a:r>
              <a:rPr lang="zh-TW" altLang="en-US" dirty="0">
                <a:latin typeface="微軟正黑體" panose="020B0604030504040204" pitchFamily="34" charset="-120"/>
                <a:ea typeface="微軟正黑體" panose="020B0604030504040204" pitchFamily="34" charset="-120"/>
              </a:rPr>
              <a:t>的選擇使用了女性的聲音警告，駕駛員對接管行動的反應而言，這種警告設定是最有效的</a:t>
            </a:r>
            <a:r>
              <a:rPr lang="en-US" altLang="zh-TW" dirty="0">
                <a:latin typeface="微軟正黑體" panose="020B0604030504040204" pitchFamily="34" charset="-120"/>
                <a:ea typeface="微軟正黑體" panose="020B0604030504040204" pitchFamily="34" charset="-120"/>
              </a:rPr>
              <a:t>(</a:t>
            </a:r>
            <a:r>
              <a:rPr lang="en-US" altLang="zh-TW" dirty="0" err="1">
                <a:latin typeface="微軟正黑體" panose="020B0604030504040204" pitchFamily="34" charset="-120"/>
                <a:ea typeface="微軟正黑體" panose="020B0604030504040204" pitchFamily="34" charset="-120"/>
              </a:rPr>
              <a:t>Bazilinskyy</a:t>
            </a:r>
            <a:r>
              <a:rPr lang="en-US" altLang="zh-TW" dirty="0">
                <a:latin typeface="微軟正黑體" panose="020B0604030504040204" pitchFamily="34" charset="-120"/>
                <a:ea typeface="微軟正黑體" panose="020B0604030504040204" pitchFamily="34" charset="-120"/>
              </a:rPr>
              <a:t> et al., 2018)</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 xmlns:a16="http://schemas.microsoft.com/office/drawing/2014/main" id="{118A19D7-4A09-4E88-AAD5-F2AA711CD962}"/>
              </a:ext>
            </a:extLst>
          </p:cNvPr>
          <p:cNvSpPr txBox="1"/>
          <p:nvPr/>
        </p:nvSpPr>
        <p:spPr>
          <a:xfrm>
            <a:off x="212437" y="138545"/>
            <a:ext cx="6335965"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車輛自動化</a:t>
            </a:r>
            <a:r>
              <a:rPr lang="en-US" altLang="zh-TW" sz="2400" dirty="0">
                <a:latin typeface="微軟正黑體" panose="020B0604030504040204" pitchFamily="34" charset="-120"/>
                <a:ea typeface="微軟正黑體" panose="020B0604030504040204" pitchFamily="34" charset="-120"/>
              </a:rPr>
              <a:t>(Vehicle automation)</a:t>
            </a:r>
            <a:endParaRPr lang="zh-TW" altLang="en-US" sz="2400" dirty="0">
              <a:latin typeface="微軟正黑體" panose="020B0604030504040204" pitchFamily="34" charset="-120"/>
              <a:ea typeface="微軟正黑體" panose="020B0604030504040204" pitchFamily="34" charset="-120"/>
            </a:endParaRPr>
          </a:p>
        </p:txBody>
      </p:sp>
      <p:sp>
        <p:nvSpPr>
          <p:cNvPr id="5" name="內容版面配置區 2"/>
          <p:cNvSpPr txBox="1">
            <a:spLocks/>
          </p:cNvSpPr>
          <p:nvPr/>
        </p:nvSpPr>
        <p:spPr>
          <a:xfrm>
            <a:off x="1075853" y="4276339"/>
            <a:ext cx="10058400" cy="185203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pPr>
            <a:r>
              <a:rPr lang="zh-TW" altLang="en-US" dirty="0" smtClean="0">
                <a:latin typeface="微軟正黑體" panose="020B0604030504040204" pitchFamily="34" charset="-120"/>
                <a:ea typeface="微軟正黑體" panose="020B0604030504040204" pitchFamily="34" charset="-120"/>
              </a:rPr>
              <a:t>在自動駕駛模式下，駕駛員被要求在</a:t>
            </a:r>
            <a:r>
              <a:rPr lang="en-US" altLang="zh-TW" dirty="0" smtClean="0">
                <a:latin typeface="微軟正黑體" panose="020B0604030504040204" pitchFamily="34" charset="-120"/>
                <a:ea typeface="微軟正黑體" panose="020B0604030504040204" pitchFamily="34" charset="-120"/>
              </a:rPr>
              <a:t>YouTube</a:t>
            </a:r>
            <a:r>
              <a:rPr lang="zh-TW" altLang="en-US" dirty="0" smtClean="0">
                <a:latin typeface="微軟正黑體" panose="020B0604030504040204" pitchFamily="34" charset="-120"/>
                <a:ea typeface="微軟正黑體" panose="020B0604030504040204" pitchFamily="34" charset="-120"/>
              </a:rPr>
              <a:t>頻道上觀看</a:t>
            </a:r>
            <a:r>
              <a:rPr lang="zh-TW" altLang="en-US" b="1" dirty="0" smtClean="0">
                <a:latin typeface="微軟正黑體" panose="020B0604030504040204" pitchFamily="34" charset="-120"/>
                <a:ea typeface="微軟正黑體" panose="020B0604030504040204" pitchFamily="34" charset="-120"/>
              </a:rPr>
              <a:t>最多</a:t>
            </a:r>
            <a:r>
              <a:rPr lang="en-US" altLang="zh-TW" b="1" dirty="0" smtClean="0">
                <a:latin typeface="微軟正黑體" panose="020B0604030504040204" pitchFamily="34" charset="-120"/>
                <a:ea typeface="微軟正黑體" panose="020B0604030504040204" pitchFamily="34" charset="-120"/>
              </a:rPr>
              <a:t>6</a:t>
            </a:r>
            <a:r>
              <a:rPr lang="zh-TW" altLang="en-US" b="1" dirty="0" smtClean="0">
                <a:latin typeface="微軟正黑體" panose="020B0604030504040204" pitchFamily="34" charset="-120"/>
                <a:ea typeface="微軟正黑體" panose="020B0604030504040204" pitchFamily="34" charset="-120"/>
              </a:rPr>
              <a:t>分鐘的短影片。</a:t>
            </a:r>
          </a:p>
          <a:p>
            <a:pPr>
              <a:lnSpc>
                <a:spcPct val="150000"/>
              </a:lnSpc>
            </a:pPr>
            <a:r>
              <a:rPr lang="zh-TW" altLang="en-US" dirty="0" smtClean="0">
                <a:latin typeface="微軟正黑體" panose="020B0604030504040204" pitchFamily="34" charset="-120"/>
                <a:ea typeface="微軟正黑體" panose="020B0604030504040204" pitchFamily="34" charset="-120"/>
              </a:rPr>
              <a:t>頻道中包括了五類影片。駕駛員必須選擇自己喜歡的影片，並在自動駕駛被啟動後觀看。</a:t>
            </a:r>
            <a:endParaRPr lang="zh-TW" altLang="en-US" dirty="0">
              <a:latin typeface="微軟正黑體" panose="020B0604030504040204" pitchFamily="34" charset="-120"/>
              <a:ea typeface="微軟正黑體" panose="020B0604030504040204" pitchFamily="34" charset="-120"/>
            </a:endParaRPr>
          </a:p>
        </p:txBody>
      </p:sp>
      <p:sp>
        <p:nvSpPr>
          <p:cNvPr id="6" name="文字方塊 5">
            <a:extLst>
              <a:ext uri="{FF2B5EF4-FFF2-40B4-BE49-F238E27FC236}">
                <a16:creationId xmlns="" xmlns:a16="http://schemas.microsoft.com/office/drawing/2014/main" id="{761DCB1C-5276-4205-9D6E-A6F623649C06}"/>
              </a:ext>
            </a:extLst>
          </p:cNvPr>
          <p:cNvSpPr txBox="1"/>
          <p:nvPr/>
        </p:nvSpPr>
        <p:spPr>
          <a:xfrm>
            <a:off x="212437" y="3814674"/>
            <a:ext cx="2725426"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次任務</a:t>
            </a:r>
          </a:p>
        </p:txBody>
      </p:sp>
    </p:spTree>
    <p:extLst>
      <p:ext uri="{BB962C8B-B14F-4D97-AF65-F5344CB8AC3E}">
        <p14:creationId xmlns:p14="http://schemas.microsoft.com/office/powerpoint/2010/main" val="1568852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66800" y="1169988"/>
            <a:ext cx="10150444" cy="5122170"/>
          </a:xfrm>
        </p:spPr>
        <p:txBody>
          <a:bodyPr>
            <a:normAutofit lnSpcReduction="10000"/>
          </a:bodyPr>
          <a:lstStyle/>
          <a:p>
            <a:pPr marL="457200" indent="-457200">
              <a:lnSpc>
                <a:spcPct val="150000"/>
              </a:lnSpc>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填寫</a:t>
            </a:r>
            <a:r>
              <a:rPr lang="zh-TW" altLang="en-US" sz="2400" dirty="0" smtClean="0">
                <a:solidFill>
                  <a:schemeClr val="tx1"/>
                </a:solidFill>
                <a:latin typeface="微軟正黑體" panose="020B0604030504040204" pitchFamily="34" charset="-120"/>
                <a:ea typeface="微軟正黑體" panose="020B0604030504040204" pitchFamily="34" charset="-120"/>
              </a:rPr>
              <a:t>駕駛前問卷</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駕駛員的基本資料</a:t>
            </a:r>
            <a:r>
              <a:rPr lang="zh-TW" altLang="en-US" sz="24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即年齡、自動駕駛經驗</a:t>
            </a:r>
            <a:r>
              <a:rPr lang="zh-TW" altLang="zh-TW" sz="24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nSpc>
                <a:spcPct val="150000"/>
              </a:lnSpc>
              <a:buFont typeface="+mj-lt"/>
              <a:buAutoNum type="arabicPeriod"/>
            </a:pPr>
            <a:r>
              <a:rPr lang="zh-TW" altLang="en-US" sz="2400" dirty="0" smtClean="0">
                <a:solidFill>
                  <a:schemeClr val="tx1"/>
                </a:solidFill>
                <a:latin typeface="微軟正黑體" panose="020B0604030504040204" pitchFamily="34" charset="-120"/>
                <a:ea typeface="微軟正黑體" panose="020B0604030504040204" pitchFamily="34" charset="-120"/>
              </a:rPr>
              <a:t>駕駛模擬器訓練，行駛１</a:t>
            </a:r>
            <a:r>
              <a:rPr lang="en-US" altLang="zh-TW" sz="2400" dirty="0">
                <a:solidFill>
                  <a:schemeClr val="tx1"/>
                </a:solidFill>
                <a:latin typeface="微軟正黑體" panose="020B0604030504040204" pitchFamily="34" charset="-120"/>
                <a:ea typeface="微軟正黑體" panose="020B0604030504040204" pitchFamily="34" charset="-120"/>
              </a:rPr>
              <a:t>5</a:t>
            </a:r>
            <a:r>
              <a:rPr lang="zh-TW" altLang="en-US" sz="2400" dirty="0">
                <a:solidFill>
                  <a:schemeClr val="tx1"/>
                </a:solidFill>
                <a:latin typeface="微軟正黑體" panose="020B0604030504040204" pitchFamily="34" charset="-120"/>
                <a:ea typeface="微軟正黑體" panose="020B0604030504040204" pitchFamily="34" charset="-120"/>
              </a:rPr>
              <a:t>公里，包含多個事件，以使駕駛員熟悉駕駛控制器（例如，剎車和加速踏板、車輪和齒輪）。</a:t>
            </a:r>
            <a:endParaRPr lang="en-US" altLang="zh-TW" sz="2400" dirty="0" smtClean="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457200" indent="-457200">
              <a:lnSpc>
                <a:spcPct val="150000"/>
              </a:lnSpc>
              <a:buFont typeface="+mj-lt"/>
              <a:buAutoNum type="arabicPeriod"/>
            </a:pPr>
            <a:r>
              <a:rPr lang="zh-TW" altLang="en-US" sz="2400" dirty="0" smtClean="0">
                <a:solidFill>
                  <a:schemeClr val="tx1"/>
                </a:solidFill>
                <a:latin typeface="微軟正黑體" panose="020B0604030504040204" pitchFamily="34" charset="-120"/>
                <a:ea typeface="微軟正黑體" panose="020B0604030504040204" pitchFamily="34" charset="-120"/>
              </a:rPr>
              <a:t>進行</a:t>
            </a:r>
            <a:r>
              <a:rPr lang="zh-TW" altLang="en-US" sz="2400" dirty="0">
                <a:solidFill>
                  <a:schemeClr val="tx1"/>
                </a:solidFill>
                <a:latin typeface="微軟正黑體" panose="020B0604030504040204" pitchFamily="34" charset="-120"/>
                <a:ea typeface="微軟正黑體" panose="020B0604030504040204" pitchFamily="34" charset="-120"/>
              </a:rPr>
              <a:t>駕駛模擬</a:t>
            </a:r>
            <a:r>
              <a:rPr lang="en-US" altLang="zh-TW" sz="2400" dirty="0">
                <a:solidFill>
                  <a:schemeClr val="tx1"/>
                </a:solidFill>
                <a:latin typeface="微軟正黑體" panose="020B0604030504040204" pitchFamily="34" charset="-120"/>
                <a:ea typeface="微軟正黑體" panose="020B0604030504040204" pitchFamily="34" charset="-120"/>
              </a:rPr>
              <a:t>(</a:t>
            </a:r>
            <a:r>
              <a:rPr lang="zh-TW" altLang="en-US" sz="2400" dirty="0">
                <a:solidFill>
                  <a:schemeClr val="tx1"/>
                </a:solidFill>
                <a:latin typeface="微軟正黑體" panose="020B0604030504040204" pitchFamily="34" charset="-120"/>
                <a:ea typeface="微軟正黑體" panose="020B0604030504040204" pitchFamily="34" charset="-120"/>
              </a:rPr>
              <a:t>隨機分配到</a:t>
            </a:r>
            <a:r>
              <a:rPr lang="en-US" altLang="zh-TW" sz="2400" dirty="0">
                <a:solidFill>
                  <a:schemeClr val="tx1"/>
                </a:solidFill>
                <a:latin typeface="微軟正黑體" panose="020B0604030504040204" pitchFamily="34" charset="-120"/>
                <a:ea typeface="微軟正黑體" panose="020B0604030504040204" pitchFamily="34" charset="-120"/>
              </a:rPr>
              <a:t>FA</a:t>
            </a:r>
            <a:r>
              <a:rPr lang="zh-TW" altLang="en-US" sz="2400" dirty="0">
                <a:solidFill>
                  <a:schemeClr val="tx1"/>
                </a:solidFill>
                <a:latin typeface="微軟正黑體" panose="020B0604030504040204" pitchFamily="34" charset="-120"/>
                <a:ea typeface="微軟正黑體" panose="020B0604030504040204" pitchFamily="34" charset="-120"/>
              </a:rPr>
              <a:t>、</a:t>
            </a:r>
            <a:r>
              <a:rPr lang="en-US" altLang="zh-TW" sz="2400" dirty="0">
                <a:solidFill>
                  <a:schemeClr val="tx1"/>
                </a:solidFill>
                <a:latin typeface="微軟正黑體" panose="020B0604030504040204" pitchFamily="34" charset="-120"/>
                <a:ea typeface="微軟正黑體" panose="020B0604030504040204" pitchFamily="34" charset="-120"/>
              </a:rPr>
              <a:t>MA</a:t>
            </a:r>
            <a:r>
              <a:rPr lang="zh-TW" altLang="en-US" sz="2400" dirty="0">
                <a:solidFill>
                  <a:schemeClr val="tx1"/>
                </a:solidFill>
                <a:latin typeface="微軟正黑體" panose="020B0604030504040204" pitchFamily="34" charset="-120"/>
                <a:ea typeface="微軟正黑體" panose="020B0604030504040204" pitchFamily="34" charset="-120"/>
              </a:rPr>
              <a:t>組</a:t>
            </a:r>
            <a:r>
              <a:rPr lang="en-US" altLang="zh-TW" sz="2400" dirty="0">
                <a:solidFill>
                  <a:schemeClr val="tx1"/>
                </a:solidFill>
                <a:latin typeface="微軟正黑體" panose="020B0604030504040204" pitchFamily="34" charset="-120"/>
                <a:ea typeface="微軟正黑體" panose="020B0604030504040204" pitchFamily="34" charset="-120"/>
              </a:rPr>
              <a:t>)45</a:t>
            </a:r>
            <a:r>
              <a:rPr lang="zh-TW" altLang="en-US" sz="2400" dirty="0" smtClean="0">
                <a:solidFill>
                  <a:schemeClr val="tx1"/>
                </a:solidFill>
                <a:latin typeface="微軟正黑體" panose="020B0604030504040204" pitchFamily="34" charset="-120"/>
                <a:ea typeface="微軟正黑體" panose="020B0604030504040204" pitchFamily="34" charset="-120"/>
              </a:rPr>
              <a:t>分鐘</a:t>
            </a:r>
            <a:r>
              <a:rPr lang="zh-TW" altLang="en-US" sz="2400" dirty="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填寫</a:t>
            </a:r>
            <a:r>
              <a:rPr lang="zh-TW" altLang="en-US" sz="2400" dirty="0" smtClean="0">
                <a:solidFill>
                  <a:schemeClr val="tx1"/>
                </a:solidFill>
                <a:latin typeface="微軟正黑體" panose="020B0604030504040204" pitchFamily="34" charset="-120"/>
                <a:ea typeface="微軟正黑體" panose="020B0604030504040204" pitchFamily="34" charset="-120"/>
              </a:rPr>
              <a:t>駕駛後</a:t>
            </a:r>
            <a:r>
              <a:rPr lang="zh-TW" altLang="en-US" sz="2400" dirty="0">
                <a:solidFill>
                  <a:schemeClr val="tx1"/>
                </a:solidFill>
                <a:latin typeface="微軟正黑體" panose="020B0604030504040204" pitchFamily="34" charset="-120"/>
                <a:ea typeface="微軟正黑體" panose="020B0604030504040204" pitchFamily="34" charset="-120"/>
              </a:rPr>
              <a:t>問卷</a:t>
            </a:r>
            <a:r>
              <a:rPr lang="en-US" altLang="zh-TW" sz="2800" dirty="0">
                <a:solidFill>
                  <a:schemeClr val="tx1"/>
                </a:solidFill>
                <a:latin typeface="微軟正黑體" panose="020B0604030504040204" pitchFamily="34" charset="-120"/>
                <a:ea typeface="微軟正黑體" panose="020B0604030504040204" pitchFamily="34" charset="-120"/>
              </a:rPr>
              <a:t>(</a:t>
            </a:r>
            <a:r>
              <a:rPr lang="zh-TW" altLang="zh-TW" sz="24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調查測試過程中可能出現的駕駛不適感，並對自動駕駛的體驗有意見。</a:t>
            </a:r>
            <a:r>
              <a:rPr lang="en-US" altLang="zh-TW" sz="24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800" dirty="0">
              <a:solidFill>
                <a:schemeClr val="tx1"/>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en-US" altLang="zh-TW" sz="2400" dirty="0">
                <a:solidFill>
                  <a:schemeClr val="tx1"/>
                </a:solidFill>
                <a:latin typeface="微軟正黑體" panose="020B0604030504040204" pitchFamily="34" charset="-120"/>
                <a:ea typeface="微軟正黑體" panose="020B0604030504040204" pitchFamily="34" charset="-120"/>
              </a:rPr>
              <a:t>NASA</a:t>
            </a:r>
            <a:r>
              <a:rPr lang="zh-TW" altLang="en-US" sz="2400" dirty="0">
                <a:solidFill>
                  <a:schemeClr val="tx1"/>
                </a:solidFill>
                <a:latin typeface="微軟正黑體" panose="020B0604030504040204" pitchFamily="34" charset="-120"/>
                <a:ea typeface="微軟正黑體" panose="020B0604030504040204" pitchFamily="34" charset="-120"/>
              </a:rPr>
              <a:t>任務負荷</a:t>
            </a:r>
            <a:r>
              <a:rPr lang="zh-TW" altLang="en-US" sz="2400" dirty="0" smtClean="0">
                <a:solidFill>
                  <a:schemeClr val="tx1"/>
                </a:solidFill>
                <a:latin typeface="微軟正黑體" panose="020B0604030504040204" pitchFamily="34" charset="-120"/>
                <a:ea typeface="微軟正黑體" panose="020B0604030504040204" pitchFamily="34" charset="-120"/>
              </a:rPr>
              <a:t>指數問卷</a:t>
            </a:r>
            <a:r>
              <a:rPr lang="zh-TW" altLang="en-US" dirty="0" smtClean="0">
                <a:solidFill>
                  <a:schemeClr val="tx1"/>
                </a:solidFill>
                <a:latin typeface="微軟正黑體" panose="020B0604030504040204" pitchFamily="34" charset="-120"/>
                <a:ea typeface="微軟正黑體" panose="020B0604030504040204" pitchFamily="34" charset="-120"/>
              </a:rPr>
              <a:t>（</a:t>
            </a:r>
            <a:r>
              <a:rPr lang="en-US" altLang="zh-TW" dirty="0">
                <a:solidFill>
                  <a:schemeClr val="tx1"/>
                </a:solidFill>
                <a:latin typeface="微軟正黑體" panose="020B0604030504040204" pitchFamily="34" charset="-120"/>
                <a:ea typeface="微軟正黑體" panose="020B0604030504040204" pitchFamily="34" charset="-120"/>
              </a:rPr>
              <a:t>NASA Task Load Index test, NASA-TLX</a:t>
            </a:r>
            <a:r>
              <a:rPr lang="zh-TW" altLang="en-US" dirty="0">
                <a:solidFill>
                  <a:schemeClr val="tx1"/>
                </a:solidFill>
                <a:latin typeface="微軟正黑體" panose="020B0604030504040204" pitchFamily="34" charset="-120"/>
                <a:ea typeface="微軟正黑體" panose="020B0604030504040204" pitchFamily="34" charset="-120"/>
              </a:rPr>
              <a:t>）。</a:t>
            </a:r>
            <a:r>
              <a:rPr lang="en-US" altLang="zh-TW" dirty="0">
                <a:solidFill>
                  <a:schemeClr val="tx1"/>
                </a:solidFill>
                <a:latin typeface="微軟正黑體" panose="020B0604030504040204" pitchFamily="34" charset="-120"/>
                <a:ea typeface="微軟正黑體" panose="020B0604030504040204" pitchFamily="34" charset="-120"/>
              </a:rPr>
              <a:t/>
            </a:r>
            <a:br>
              <a:rPr lang="en-US" altLang="zh-TW" dirty="0">
                <a:solidFill>
                  <a:schemeClr val="tx1"/>
                </a:solidFill>
                <a:latin typeface="微軟正黑體" panose="020B0604030504040204" pitchFamily="34" charset="-120"/>
                <a:ea typeface="微軟正黑體" panose="020B0604030504040204" pitchFamily="34" charset="-120"/>
              </a:rPr>
            </a:br>
            <a:endParaRPr lang="en-US" altLang="zh-TW" dirty="0">
              <a:solidFill>
                <a:schemeClr val="tx1"/>
              </a:solidFill>
              <a:latin typeface="微軟正黑體" panose="020B0604030504040204" pitchFamily="34" charset="-120"/>
              <a:ea typeface="微軟正黑體" panose="020B0604030504040204" pitchFamily="34" charset="-120"/>
            </a:endParaRPr>
          </a:p>
        </p:txBody>
      </p:sp>
      <p:sp>
        <p:nvSpPr>
          <p:cNvPr id="5" name="文字方塊 4">
            <a:extLst>
              <a:ext uri="{FF2B5EF4-FFF2-40B4-BE49-F238E27FC236}">
                <a16:creationId xmlns="" xmlns:a16="http://schemas.microsoft.com/office/drawing/2014/main" id="{E22147C5-7320-492C-A16F-77E4F034BB6C}"/>
              </a:ext>
            </a:extLst>
          </p:cNvPr>
          <p:cNvSpPr txBox="1"/>
          <p:nvPr/>
        </p:nvSpPr>
        <p:spPr>
          <a:xfrm>
            <a:off x="212437" y="138545"/>
            <a:ext cx="3033203"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研究流程</a:t>
            </a:r>
          </a:p>
        </p:txBody>
      </p:sp>
    </p:spTree>
    <p:extLst>
      <p:ext uri="{BB962C8B-B14F-4D97-AF65-F5344CB8AC3E}">
        <p14:creationId xmlns:p14="http://schemas.microsoft.com/office/powerpoint/2010/main" val="4285669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 xmlns:a16="http://schemas.microsoft.com/office/drawing/2014/main" id="{5C6A7D49-9A6B-4BF0-83DC-08CDC45EFF05}"/>
              </a:ext>
            </a:extLst>
          </p:cNvPr>
          <p:cNvSpPr txBox="1"/>
          <p:nvPr/>
        </p:nvSpPr>
        <p:spPr>
          <a:xfrm>
            <a:off x="366345" y="193899"/>
            <a:ext cx="3033203"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數據收集</a:t>
            </a:r>
          </a:p>
        </p:txBody>
      </p:sp>
      <p:sp>
        <p:nvSpPr>
          <p:cNvPr id="6" name="內容版面配置區 2">
            <a:extLst>
              <a:ext uri="{FF2B5EF4-FFF2-40B4-BE49-F238E27FC236}">
                <a16:creationId xmlns="" xmlns:a16="http://schemas.microsoft.com/office/drawing/2014/main" id="{4EDA3DB1-5AA7-4D9E-8ABD-FB9DEBD21392}"/>
              </a:ext>
            </a:extLst>
          </p:cNvPr>
          <p:cNvSpPr txBox="1">
            <a:spLocks/>
          </p:cNvSpPr>
          <p:nvPr/>
        </p:nvSpPr>
        <p:spPr>
          <a:xfrm>
            <a:off x="1148281" y="841907"/>
            <a:ext cx="10058400" cy="2975022"/>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l"/>
            </a:pPr>
            <a:r>
              <a:rPr lang="zh-TW" altLang="zh-TW" dirty="0">
                <a:latin typeface="微軟正黑體" panose="020B0604030504040204" pitchFamily="34" charset="-120"/>
                <a:ea typeface="微軟正黑體" panose="020B0604030504040204" pitchFamily="34" charset="-120"/>
              </a:rPr>
              <a:t>駕駛效能（速度、加速度、橫向</a:t>
            </a:r>
            <a:r>
              <a:rPr lang="en-US" altLang="zh-TW" dirty="0">
                <a:latin typeface="微軟正黑體" panose="020B0604030504040204" pitchFamily="34" charset="-120"/>
                <a:ea typeface="微軟正黑體" panose="020B0604030504040204" pitchFamily="34" charset="-120"/>
              </a:rPr>
              <a:t>/</a:t>
            </a:r>
            <a:r>
              <a:rPr lang="zh-TW" altLang="zh-TW" dirty="0">
                <a:latin typeface="微軟正黑體" panose="020B0604030504040204" pitchFamily="34" charset="-120"/>
                <a:ea typeface="微軟正黑體" panose="020B0604030504040204" pitchFamily="34" charset="-120"/>
              </a:rPr>
              <a:t>縱向位置）</a:t>
            </a:r>
            <a:endParaRPr lang="en-US" altLang="zh-TW"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dirty="0" smtClean="0">
                <a:latin typeface="微軟正黑體" panose="020B0604030504040204" pitchFamily="34" charset="-120"/>
                <a:ea typeface="微軟正黑體" panose="020B0604030504040204" pitchFamily="34" charset="-120"/>
              </a:rPr>
              <a:t>超車</a:t>
            </a:r>
            <a:r>
              <a:rPr lang="zh-TW" altLang="en-US" dirty="0">
                <a:latin typeface="微軟正黑體" panose="020B0604030504040204" pitchFamily="34" charset="-120"/>
                <a:ea typeface="微軟正黑體" panose="020B0604030504040204" pitchFamily="34" charset="-120"/>
              </a:rPr>
              <a:t>行為</a:t>
            </a:r>
            <a:r>
              <a:rPr lang="zh-TW" altLang="zh-TW" dirty="0" smtClean="0">
                <a:latin typeface="微軟正黑體" panose="020B0604030504040204" pitchFamily="34" charset="-120"/>
                <a:ea typeface="微軟正黑體" panose="020B0604030504040204" pitchFamily="34" charset="-120"/>
              </a:rPr>
              <a:t>和對</a:t>
            </a:r>
            <a:r>
              <a:rPr lang="zh-TW" altLang="en-US" dirty="0" smtClean="0">
                <a:latin typeface="微軟正黑體" panose="020B0604030504040204" pitchFamily="34" charset="-120"/>
                <a:ea typeface="微軟正黑體" panose="020B0604030504040204" pitchFamily="34" charset="-120"/>
              </a:rPr>
              <a:t>跟車行為</a:t>
            </a:r>
            <a:endParaRPr lang="en-US" altLang="zh-TW"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zh-TW" dirty="0">
                <a:latin typeface="微軟正黑體" panose="020B0604030504040204" pitchFamily="34" charset="-120"/>
                <a:ea typeface="微軟正黑體" panose="020B0604030504040204" pitchFamily="34" charset="-120"/>
              </a:rPr>
              <a:t>平均車速</a:t>
            </a:r>
            <a:endParaRPr lang="en-US" altLang="zh-TW"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en-US" altLang="zh-TW" dirty="0">
                <a:latin typeface="微軟正黑體" panose="020B0604030504040204" pitchFamily="34" charset="-120"/>
                <a:ea typeface="微軟正黑體" panose="020B0604030504040204" pitchFamily="34" charset="-120"/>
              </a:rPr>
              <a:t>NASA-TLX</a:t>
            </a:r>
            <a:r>
              <a:rPr lang="zh-TW" altLang="zh-TW" dirty="0">
                <a:latin typeface="微軟正黑體" panose="020B0604030504040204" pitchFamily="34" charset="-120"/>
                <a:ea typeface="微軟正黑體" panose="020B0604030504040204" pitchFamily="34" charset="-120"/>
              </a:rPr>
              <a:t>問卷進行主觀量測</a:t>
            </a:r>
            <a:endParaRPr lang="zh-TW" altLang="en-US" dirty="0">
              <a:latin typeface="微軟正黑體" panose="020B0604030504040204" pitchFamily="34" charset="-120"/>
              <a:ea typeface="微軟正黑體" panose="020B0604030504040204" pitchFamily="34" charset="-120"/>
            </a:endParaRPr>
          </a:p>
        </p:txBody>
      </p:sp>
      <p:pic>
        <p:nvPicPr>
          <p:cNvPr id="2" name="圖片 1"/>
          <p:cNvPicPr>
            <a:picLocks noChangeAspect="1"/>
          </p:cNvPicPr>
          <p:nvPr/>
        </p:nvPicPr>
        <p:blipFill>
          <a:blip r:embed="rId2"/>
          <a:stretch>
            <a:fillRect/>
          </a:stretch>
        </p:blipFill>
        <p:spPr>
          <a:xfrm>
            <a:off x="3512744" y="3816929"/>
            <a:ext cx="5374741" cy="2225233"/>
          </a:xfrm>
          <a:prstGeom prst="rect">
            <a:avLst/>
          </a:prstGeom>
        </p:spPr>
      </p:pic>
      <p:sp>
        <p:nvSpPr>
          <p:cNvPr id="7" name="矩形 6"/>
          <p:cNvSpPr/>
          <p:nvPr/>
        </p:nvSpPr>
        <p:spPr>
          <a:xfrm>
            <a:off x="4092166" y="4095985"/>
            <a:ext cx="416460" cy="307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5293259" y="4732746"/>
            <a:ext cx="482852" cy="28669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912320" y="4424928"/>
            <a:ext cx="416460" cy="3078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58891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 xmlns:a16="http://schemas.microsoft.com/office/drawing/2014/main" id="{912F1409-0C43-4676-9994-FCB938AB3A29}"/>
              </a:ext>
            </a:extLst>
          </p:cNvPr>
          <p:cNvSpPr txBox="1"/>
          <p:nvPr/>
        </p:nvSpPr>
        <p:spPr>
          <a:xfrm>
            <a:off x="212437" y="138545"/>
            <a:ext cx="341311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smtClean="0">
                <a:latin typeface="微軟正黑體" panose="020B0604030504040204" pitchFamily="34" charset="-120"/>
                <a:ea typeface="微軟正黑體" panose="020B0604030504040204" pitchFamily="34" charset="-120"/>
              </a:rPr>
              <a:t>結果</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對超車事件分析</a:t>
            </a:r>
            <a:endParaRPr lang="zh-TW" altLang="en-US" sz="2400" dirty="0">
              <a:latin typeface="微軟正黑體" panose="020B0604030504040204" pitchFamily="34" charset="-120"/>
              <a:ea typeface="微軟正黑體" panose="020B0604030504040204" pitchFamily="34" charset="-120"/>
            </a:endParaRPr>
          </a:p>
        </p:txBody>
      </p:sp>
      <p:sp>
        <p:nvSpPr>
          <p:cNvPr id="6" name="內容版面配置區 2">
            <a:extLst>
              <a:ext uri="{FF2B5EF4-FFF2-40B4-BE49-F238E27FC236}">
                <a16:creationId xmlns="" xmlns:a16="http://schemas.microsoft.com/office/drawing/2014/main" id="{4EDA3DB1-5AA7-4D9E-8ABD-FB9DEBD21392}"/>
              </a:ext>
            </a:extLst>
          </p:cNvPr>
          <p:cNvSpPr txBox="1">
            <a:spLocks/>
          </p:cNvSpPr>
          <p:nvPr/>
        </p:nvSpPr>
        <p:spPr>
          <a:xfrm>
            <a:off x="1148280" y="841906"/>
            <a:ext cx="10318295" cy="5055973"/>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只考慮駕駛員從右車道開始超車操作，移到超車道，然後在超車後返回右車道的情况</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識別出</a:t>
            </a:r>
            <a:r>
              <a:rPr lang="en-US" altLang="zh-TW" sz="2400" dirty="0">
                <a:latin typeface="微軟正黑體" panose="020B0604030504040204" pitchFamily="34" charset="-120"/>
                <a:ea typeface="微軟正黑體" panose="020B0604030504040204" pitchFamily="34" charset="-120"/>
              </a:rPr>
              <a:t>197</a:t>
            </a:r>
            <a:r>
              <a:rPr lang="zh-TW" altLang="en-US" sz="2400" dirty="0">
                <a:latin typeface="微軟正黑體" panose="020B0604030504040204" pitchFamily="34" charset="-120"/>
                <a:ea typeface="微軟正黑體" panose="020B0604030504040204" pitchFamily="34" charset="-120"/>
              </a:rPr>
              <a:t>個超車動作，其中</a:t>
            </a:r>
            <a:r>
              <a:rPr lang="en-US" altLang="zh-TW" sz="2400" dirty="0">
                <a:latin typeface="微軟正黑體" panose="020B0604030504040204" pitchFamily="34" charset="-120"/>
                <a:ea typeface="微軟正黑體" panose="020B0604030504040204" pitchFamily="34" charset="-120"/>
              </a:rPr>
              <a:t>97</a:t>
            </a:r>
            <a:r>
              <a:rPr lang="zh-TW" altLang="en-US" sz="2400" dirty="0">
                <a:latin typeface="微軟正黑體" panose="020B0604030504040204" pitchFamily="34" charset="-120"/>
                <a:ea typeface="微軟正黑體" panose="020B0604030504040204" pitchFamily="34" charset="-120"/>
              </a:rPr>
              <a:t>個在</a:t>
            </a:r>
            <a:r>
              <a:rPr lang="en-US" altLang="zh-TW" sz="2400" dirty="0">
                <a:latin typeface="微軟正黑體" panose="020B0604030504040204" pitchFamily="34" charset="-120"/>
                <a:ea typeface="微軟正黑體" panose="020B0604030504040204" pitchFamily="34" charset="-120"/>
              </a:rPr>
              <a:t>FM</a:t>
            </a:r>
            <a:r>
              <a:rPr lang="zh-TW" altLang="en-US" sz="2400" dirty="0">
                <a:latin typeface="微軟正黑體" panose="020B0604030504040204" pitchFamily="34" charset="-120"/>
                <a:ea typeface="微軟正黑體" panose="020B0604030504040204" pitchFamily="34" charset="-120"/>
              </a:rPr>
              <a:t>駕駛，</a:t>
            </a:r>
            <a:r>
              <a:rPr lang="en-US" altLang="zh-TW" sz="2400" dirty="0">
                <a:latin typeface="微軟正黑體" panose="020B0604030504040204" pitchFamily="34" charset="-120"/>
                <a:ea typeface="微軟正黑體" panose="020B0604030504040204" pitchFamily="34" charset="-120"/>
              </a:rPr>
              <a:t>100</a:t>
            </a:r>
            <a:r>
              <a:rPr lang="zh-TW" altLang="en-US" sz="2400" dirty="0">
                <a:latin typeface="微軟正黑體" panose="020B0604030504040204" pitchFamily="34" charset="-120"/>
                <a:ea typeface="微軟正黑體" panose="020B0604030504040204" pitchFamily="34" charset="-120"/>
              </a:rPr>
              <a:t>個在</a:t>
            </a:r>
            <a:r>
              <a:rPr lang="en-US" altLang="zh-TW" sz="2400" dirty="0">
                <a:latin typeface="微軟正黑體" panose="020B0604030504040204" pitchFamily="34" charset="-120"/>
                <a:ea typeface="微軟正黑體" panose="020B0604030504040204" pitchFamily="34" charset="-120"/>
              </a:rPr>
              <a:t>AM</a:t>
            </a:r>
            <a:r>
              <a:rPr lang="zh-TW" altLang="en-US" sz="2400" dirty="0">
                <a:latin typeface="微軟正黑體" panose="020B0604030504040204" pitchFamily="34" charset="-120"/>
                <a:ea typeface="微軟正黑體" panose="020B0604030504040204" pitchFamily="34" charset="-120"/>
              </a:rPr>
              <a:t>駕駛</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將超車區分為：單輛超車與多輛超車</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將多輛超車細分類：前面</a:t>
            </a:r>
            <a:r>
              <a:rPr lang="zh-TW" altLang="en-US" sz="2400" dirty="0">
                <a:latin typeface="微軟正黑體" panose="020B0604030504040204" pitchFamily="34" charset="-120"/>
                <a:ea typeface="微軟正黑體" panose="020B0604030504040204" pitchFamily="34" charset="-120"/>
              </a:rPr>
              <a:t>兩車距離</a:t>
            </a:r>
            <a:r>
              <a:rPr lang="en-US" altLang="zh-TW" sz="2400" dirty="0">
                <a:latin typeface="微軟正黑體" panose="020B0604030504040204" pitchFamily="34" charset="-120"/>
                <a:ea typeface="微軟正黑體" panose="020B0604030504040204" pitchFamily="34" charset="-120"/>
              </a:rPr>
              <a:t>&lt;</a:t>
            </a:r>
            <a:r>
              <a:rPr lang="en-US" altLang="zh-TW" sz="2400" dirty="0" smtClean="0">
                <a:latin typeface="微軟正黑體" panose="020B0604030504040204" pitchFamily="34" charset="-120"/>
                <a:ea typeface="微軟正黑體" panose="020B0604030504040204" pitchFamily="34" charset="-120"/>
              </a:rPr>
              <a:t>250M</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(A</a:t>
            </a:r>
            <a:r>
              <a:rPr lang="zh-TW" altLang="en-US" sz="2400" dirty="0" smtClean="0">
                <a:latin typeface="微軟正黑體" panose="020B0604030504040204" pitchFamily="34" charset="-120"/>
                <a:ea typeface="微軟正黑體" panose="020B0604030504040204" pitchFamily="34" charset="-120"/>
              </a:rPr>
              <a:t>類</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前面兩車距離</a:t>
            </a:r>
            <a:r>
              <a:rPr lang="en-US" altLang="zh-TW" sz="2400" dirty="0" smtClean="0">
                <a:latin typeface="微軟正黑體" panose="020B0604030504040204" pitchFamily="34" charset="-120"/>
                <a:ea typeface="微軟正黑體" panose="020B0604030504040204" pitchFamily="34" charset="-120"/>
              </a:rPr>
              <a:t>250~350M</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(B</a:t>
            </a:r>
            <a:r>
              <a:rPr lang="zh-TW" altLang="en-US" sz="2400" dirty="0" smtClean="0">
                <a:latin typeface="微軟正黑體" panose="020B0604030504040204" pitchFamily="34" charset="-120"/>
                <a:ea typeface="微軟正黑體" panose="020B0604030504040204" pitchFamily="34" charset="-120"/>
              </a:rPr>
              <a:t>類</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前面兩車距離</a:t>
            </a:r>
            <a:r>
              <a:rPr lang="en-US" altLang="zh-TW" sz="2400" dirty="0">
                <a:latin typeface="微軟正黑體" panose="020B0604030504040204" pitchFamily="34" charset="-120"/>
                <a:ea typeface="微軟正黑體" panose="020B0604030504040204" pitchFamily="34" charset="-120"/>
              </a:rPr>
              <a:t>&gt;</a:t>
            </a:r>
            <a:r>
              <a:rPr lang="en-US" altLang="zh-TW" sz="2400" dirty="0" smtClean="0">
                <a:latin typeface="微軟正黑體" panose="020B0604030504040204" pitchFamily="34" charset="-120"/>
                <a:ea typeface="微軟正黑體" panose="020B0604030504040204" pitchFamily="34" charset="-120"/>
              </a:rPr>
              <a:t>350M</a:t>
            </a:r>
            <a:r>
              <a:rPr lang="zh-TW" altLang="en-US" sz="2400" dirty="0" smtClean="0">
                <a:latin typeface="微軟正黑體" panose="020B0604030504040204" pitchFamily="34" charset="-120"/>
                <a:ea typeface="微軟正黑體" panose="020B0604030504040204" pitchFamily="34" charset="-120"/>
              </a:rPr>
              <a:t> </a:t>
            </a:r>
            <a:r>
              <a:rPr lang="en-US" altLang="zh-TW" sz="2400" dirty="0" smtClean="0">
                <a:latin typeface="微軟正黑體" panose="020B0604030504040204" pitchFamily="34" charset="-120"/>
                <a:ea typeface="微軟正黑體" panose="020B0604030504040204" pitchFamily="34" charset="-120"/>
              </a:rPr>
              <a:t>(C</a:t>
            </a:r>
            <a:r>
              <a:rPr lang="zh-TW" altLang="en-US" sz="2400" dirty="0" smtClean="0">
                <a:latin typeface="微軟正黑體" panose="020B0604030504040204" pitchFamily="34" charset="-120"/>
                <a:ea typeface="微軟正黑體" panose="020B0604030504040204" pitchFamily="34" charset="-120"/>
              </a:rPr>
              <a:t>類</a:t>
            </a:r>
            <a:r>
              <a:rPr lang="en-US" altLang="zh-TW"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0" indent="0">
              <a:lnSpc>
                <a:spcPct val="150000"/>
              </a:lnSpc>
              <a:buNone/>
            </a:pPr>
            <a:endParaRPr lang="zh-TW" altLang="en-US" sz="24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764061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a:extLst>
              <a:ext uri="{FF2B5EF4-FFF2-40B4-BE49-F238E27FC236}">
                <a16:creationId xmlns="" xmlns:a16="http://schemas.microsoft.com/office/drawing/2014/main" id="{C2DBB28F-4E94-421B-8E0D-E137EDB3F591}"/>
              </a:ext>
            </a:extLst>
          </p:cNvPr>
          <p:cNvGrpSpPr/>
          <p:nvPr/>
        </p:nvGrpSpPr>
        <p:grpSpPr>
          <a:xfrm>
            <a:off x="212437" y="1330036"/>
            <a:ext cx="2584121" cy="4521200"/>
            <a:chOff x="1822832" y="606596"/>
            <a:chExt cx="3515357" cy="6150498"/>
          </a:xfrm>
        </p:grpSpPr>
        <p:sp>
          <p:nvSpPr>
            <p:cNvPr id="3" name="矩形 2">
              <a:extLst>
                <a:ext uri="{FF2B5EF4-FFF2-40B4-BE49-F238E27FC236}">
                  <a16:creationId xmlns="" xmlns:a16="http://schemas.microsoft.com/office/drawing/2014/main" id="{0E037202-FE46-495B-B374-F79B95C50FEE}"/>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 name="群組 3">
              <a:extLst>
                <a:ext uri="{FF2B5EF4-FFF2-40B4-BE49-F238E27FC236}">
                  <a16:creationId xmlns="" xmlns:a16="http://schemas.microsoft.com/office/drawing/2014/main" id="{25034353-FF46-422F-BC2C-DA92CDDE77B3}"/>
                </a:ext>
              </a:extLst>
            </p:cNvPr>
            <p:cNvGrpSpPr/>
            <p:nvPr/>
          </p:nvGrpSpPr>
          <p:grpSpPr>
            <a:xfrm>
              <a:off x="3360119" y="6015658"/>
              <a:ext cx="438272" cy="741436"/>
              <a:chOff x="1992957" y="568959"/>
              <a:chExt cx="438272" cy="6150496"/>
            </a:xfrm>
            <a:solidFill>
              <a:schemeClr val="bg1"/>
            </a:solidFill>
          </p:grpSpPr>
          <p:sp>
            <p:nvSpPr>
              <p:cNvPr id="22" name="矩形 21">
                <a:extLst>
                  <a:ext uri="{FF2B5EF4-FFF2-40B4-BE49-F238E27FC236}">
                    <a16:creationId xmlns="" xmlns:a16="http://schemas.microsoft.com/office/drawing/2014/main" id="{957CDCAF-2B28-4398-B732-438B251C49EF}"/>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a:extLst>
                  <a:ext uri="{FF2B5EF4-FFF2-40B4-BE49-F238E27FC236}">
                    <a16:creationId xmlns="" xmlns:a16="http://schemas.microsoft.com/office/drawing/2014/main" id="{087C0F1B-9BF1-4A06-ADBB-73A5501C45D1}"/>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 name="矩形 4">
              <a:extLst>
                <a:ext uri="{FF2B5EF4-FFF2-40B4-BE49-F238E27FC236}">
                  <a16:creationId xmlns="" xmlns:a16="http://schemas.microsoft.com/office/drawing/2014/main" id="{90F578CB-9313-42CE-AD22-5C64CF71F52B}"/>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a:extLst>
                <a:ext uri="{FF2B5EF4-FFF2-40B4-BE49-F238E27FC236}">
                  <a16:creationId xmlns="" xmlns:a16="http://schemas.microsoft.com/office/drawing/2014/main" id="{6A60A59D-8412-4C4B-A4CB-19B54E1D6FA2}"/>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6">
              <a:extLst>
                <a:ext uri="{FF2B5EF4-FFF2-40B4-BE49-F238E27FC236}">
                  <a16:creationId xmlns="" xmlns:a16="http://schemas.microsoft.com/office/drawing/2014/main" id="{47D25E32-0006-4B75-A96D-82AD98E62133}"/>
                </a:ext>
              </a:extLst>
            </p:cNvPr>
            <p:cNvGrpSpPr/>
            <p:nvPr/>
          </p:nvGrpSpPr>
          <p:grpSpPr>
            <a:xfrm>
              <a:off x="3360119" y="4933844"/>
              <a:ext cx="438272" cy="741436"/>
              <a:chOff x="1992957" y="568959"/>
              <a:chExt cx="438272" cy="6150496"/>
            </a:xfrm>
            <a:solidFill>
              <a:schemeClr val="bg1"/>
            </a:solidFill>
          </p:grpSpPr>
          <p:sp>
            <p:nvSpPr>
              <p:cNvPr id="20" name="矩形 19">
                <a:extLst>
                  <a:ext uri="{FF2B5EF4-FFF2-40B4-BE49-F238E27FC236}">
                    <a16:creationId xmlns="" xmlns:a16="http://schemas.microsoft.com/office/drawing/2014/main" id="{7115C7C1-A571-4712-B526-1AF7F76F1AFA}"/>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a:extLst>
                  <a:ext uri="{FF2B5EF4-FFF2-40B4-BE49-F238E27FC236}">
                    <a16:creationId xmlns="" xmlns:a16="http://schemas.microsoft.com/office/drawing/2014/main" id="{1835AF33-B369-4DFB-A87C-1926FBEACCFF}"/>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 name="群組 7">
              <a:extLst>
                <a:ext uri="{FF2B5EF4-FFF2-40B4-BE49-F238E27FC236}">
                  <a16:creationId xmlns="" xmlns:a16="http://schemas.microsoft.com/office/drawing/2014/main" id="{78834C01-2878-42C0-A6E7-1683BC021822}"/>
                </a:ext>
              </a:extLst>
            </p:cNvPr>
            <p:cNvGrpSpPr/>
            <p:nvPr/>
          </p:nvGrpSpPr>
          <p:grpSpPr>
            <a:xfrm>
              <a:off x="3360119" y="3852032"/>
              <a:ext cx="438272" cy="741436"/>
              <a:chOff x="1992957" y="568959"/>
              <a:chExt cx="438272" cy="6150496"/>
            </a:xfrm>
            <a:solidFill>
              <a:schemeClr val="bg1"/>
            </a:solidFill>
          </p:grpSpPr>
          <p:sp>
            <p:nvSpPr>
              <p:cNvPr id="18" name="矩形 17">
                <a:extLst>
                  <a:ext uri="{FF2B5EF4-FFF2-40B4-BE49-F238E27FC236}">
                    <a16:creationId xmlns="" xmlns:a16="http://schemas.microsoft.com/office/drawing/2014/main" id="{1CE685D7-5E3C-4130-9F51-0AA25E87A808}"/>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a:extLst>
                  <a:ext uri="{FF2B5EF4-FFF2-40B4-BE49-F238E27FC236}">
                    <a16:creationId xmlns="" xmlns:a16="http://schemas.microsoft.com/office/drawing/2014/main" id="{69F15C03-D6E6-4199-ABF9-43AB4A616F89}"/>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 name="群組 8">
              <a:extLst>
                <a:ext uri="{FF2B5EF4-FFF2-40B4-BE49-F238E27FC236}">
                  <a16:creationId xmlns="" xmlns:a16="http://schemas.microsoft.com/office/drawing/2014/main" id="{48C04301-B37E-428D-8D9C-06E6BF9326F5}"/>
                </a:ext>
              </a:extLst>
            </p:cNvPr>
            <p:cNvGrpSpPr/>
            <p:nvPr/>
          </p:nvGrpSpPr>
          <p:grpSpPr>
            <a:xfrm>
              <a:off x="3360119" y="606596"/>
              <a:ext cx="438272" cy="741436"/>
              <a:chOff x="1992957" y="568959"/>
              <a:chExt cx="438272" cy="6150496"/>
            </a:xfrm>
            <a:solidFill>
              <a:schemeClr val="bg1"/>
            </a:solidFill>
          </p:grpSpPr>
          <p:sp>
            <p:nvSpPr>
              <p:cNvPr id="16" name="矩形 15">
                <a:extLst>
                  <a:ext uri="{FF2B5EF4-FFF2-40B4-BE49-F238E27FC236}">
                    <a16:creationId xmlns="" xmlns:a16="http://schemas.microsoft.com/office/drawing/2014/main" id="{526ED7FD-5EC0-4CFA-AC05-9A71F058A567}"/>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a:extLst>
                  <a:ext uri="{FF2B5EF4-FFF2-40B4-BE49-F238E27FC236}">
                    <a16:creationId xmlns="" xmlns:a16="http://schemas.microsoft.com/office/drawing/2014/main" id="{096CC379-3CDA-4460-8539-6AF4ECC34D3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 name="群組 9">
              <a:extLst>
                <a:ext uri="{FF2B5EF4-FFF2-40B4-BE49-F238E27FC236}">
                  <a16:creationId xmlns="" xmlns:a16="http://schemas.microsoft.com/office/drawing/2014/main" id="{2DFBA473-5AF4-4A1B-9CA6-8F27912446A8}"/>
                </a:ext>
              </a:extLst>
            </p:cNvPr>
            <p:cNvGrpSpPr/>
            <p:nvPr/>
          </p:nvGrpSpPr>
          <p:grpSpPr>
            <a:xfrm>
              <a:off x="3360119" y="1688408"/>
              <a:ext cx="438272" cy="741436"/>
              <a:chOff x="1992957" y="568959"/>
              <a:chExt cx="438272" cy="6150496"/>
            </a:xfrm>
            <a:solidFill>
              <a:schemeClr val="bg1"/>
            </a:solidFill>
          </p:grpSpPr>
          <p:sp>
            <p:nvSpPr>
              <p:cNvPr id="14" name="矩形 13">
                <a:extLst>
                  <a:ext uri="{FF2B5EF4-FFF2-40B4-BE49-F238E27FC236}">
                    <a16:creationId xmlns="" xmlns:a16="http://schemas.microsoft.com/office/drawing/2014/main" id="{F0544E86-CE33-4D57-A133-3A628AB99213}"/>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 xmlns:a16="http://schemas.microsoft.com/office/drawing/2014/main" id="{6BE4164A-C8BC-4160-9A6E-F9157C0802D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1" name="群組 10">
              <a:extLst>
                <a:ext uri="{FF2B5EF4-FFF2-40B4-BE49-F238E27FC236}">
                  <a16:creationId xmlns="" xmlns:a16="http://schemas.microsoft.com/office/drawing/2014/main" id="{AF4CFCDB-3E7B-4486-B41D-6D67110D359F}"/>
                </a:ext>
              </a:extLst>
            </p:cNvPr>
            <p:cNvGrpSpPr/>
            <p:nvPr/>
          </p:nvGrpSpPr>
          <p:grpSpPr>
            <a:xfrm>
              <a:off x="3360119" y="2770220"/>
              <a:ext cx="438272" cy="741436"/>
              <a:chOff x="1992957" y="568959"/>
              <a:chExt cx="438272" cy="6150496"/>
            </a:xfrm>
            <a:solidFill>
              <a:schemeClr val="bg1"/>
            </a:solidFill>
          </p:grpSpPr>
          <p:sp>
            <p:nvSpPr>
              <p:cNvPr id="12" name="矩形 11">
                <a:extLst>
                  <a:ext uri="{FF2B5EF4-FFF2-40B4-BE49-F238E27FC236}">
                    <a16:creationId xmlns="" xmlns:a16="http://schemas.microsoft.com/office/drawing/2014/main" id="{C1443EA3-5803-4B76-A7C6-C8294C4B1BBE}"/>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a:extLst>
                  <a:ext uri="{FF2B5EF4-FFF2-40B4-BE49-F238E27FC236}">
                    <a16:creationId xmlns="" xmlns:a16="http://schemas.microsoft.com/office/drawing/2014/main" id="{2A28B4F9-723C-4737-82A8-C7A5E8DB9D1A}"/>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24" name="群組 23">
            <a:extLst>
              <a:ext uri="{FF2B5EF4-FFF2-40B4-BE49-F238E27FC236}">
                <a16:creationId xmlns="" xmlns:a16="http://schemas.microsoft.com/office/drawing/2014/main" id="{960F53F8-37F0-46BD-9C97-3507CACE4516}"/>
              </a:ext>
            </a:extLst>
          </p:cNvPr>
          <p:cNvGrpSpPr/>
          <p:nvPr/>
        </p:nvGrpSpPr>
        <p:grpSpPr>
          <a:xfrm>
            <a:off x="6354557" y="1330036"/>
            <a:ext cx="2584121" cy="4521200"/>
            <a:chOff x="1822832" y="606596"/>
            <a:chExt cx="3515357" cy="6150498"/>
          </a:xfrm>
        </p:grpSpPr>
        <p:sp>
          <p:nvSpPr>
            <p:cNvPr id="25" name="矩形 24">
              <a:extLst>
                <a:ext uri="{FF2B5EF4-FFF2-40B4-BE49-F238E27FC236}">
                  <a16:creationId xmlns="" xmlns:a16="http://schemas.microsoft.com/office/drawing/2014/main" id="{98BCFEB5-4D68-452E-A2BA-1F079CFBED0E}"/>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6" name="群組 25">
              <a:extLst>
                <a:ext uri="{FF2B5EF4-FFF2-40B4-BE49-F238E27FC236}">
                  <a16:creationId xmlns="" xmlns:a16="http://schemas.microsoft.com/office/drawing/2014/main" id="{32600674-1C26-46F2-AB2A-9CE3030B142B}"/>
                </a:ext>
              </a:extLst>
            </p:cNvPr>
            <p:cNvGrpSpPr/>
            <p:nvPr/>
          </p:nvGrpSpPr>
          <p:grpSpPr>
            <a:xfrm>
              <a:off x="3360119" y="6015658"/>
              <a:ext cx="438272" cy="741436"/>
              <a:chOff x="1992957" y="568959"/>
              <a:chExt cx="438272" cy="6150496"/>
            </a:xfrm>
            <a:solidFill>
              <a:schemeClr val="bg1"/>
            </a:solidFill>
          </p:grpSpPr>
          <p:sp>
            <p:nvSpPr>
              <p:cNvPr id="44" name="矩形 43">
                <a:extLst>
                  <a:ext uri="{FF2B5EF4-FFF2-40B4-BE49-F238E27FC236}">
                    <a16:creationId xmlns="" xmlns:a16="http://schemas.microsoft.com/office/drawing/2014/main" id="{3BA39462-DD16-4C07-962F-18426EB03197}"/>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a:extLst>
                  <a:ext uri="{FF2B5EF4-FFF2-40B4-BE49-F238E27FC236}">
                    <a16:creationId xmlns="" xmlns:a16="http://schemas.microsoft.com/office/drawing/2014/main" id="{29E01B55-7146-4452-8704-C02066A67FB3}"/>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7" name="矩形 26">
              <a:extLst>
                <a:ext uri="{FF2B5EF4-FFF2-40B4-BE49-F238E27FC236}">
                  <a16:creationId xmlns="" xmlns:a16="http://schemas.microsoft.com/office/drawing/2014/main" id="{DF9F5D79-EAEC-4C0C-B5C4-F45B0772199C}"/>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a:extLst>
                <a:ext uri="{FF2B5EF4-FFF2-40B4-BE49-F238E27FC236}">
                  <a16:creationId xmlns="" xmlns:a16="http://schemas.microsoft.com/office/drawing/2014/main" id="{E57C5AAC-8636-4702-BFEB-9FBDFA2F916E}"/>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9" name="群組 28">
              <a:extLst>
                <a:ext uri="{FF2B5EF4-FFF2-40B4-BE49-F238E27FC236}">
                  <a16:creationId xmlns="" xmlns:a16="http://schemas.microsoft.com/office/drawing/2014/main" id="{22160689-84C9-4B2A-B7F8-794512AF197D}"/>
                </a:ext>
              </a:extLst>
            </p:cNvPr>
            <p:cNvGrpSpPr/>
            <p:nvPr/>
          </p:nvGrpSpPr>
          <p:grpSpPr>
            <a:xfrm>
              <a:off x="3360119" y="4933844"/>
              <a:ext cx="438272" cy="741436"/>
              <a:chOff x="1992957" y="568959"/>
              <a:chExt cx="438272" cy="6150496"/>
            </a:xfrm>
            <a:solidFill>
              <a:schemeClr val="bg1"/>
            </a:solidFill>
          </p:grpSpPr>
          <p:sp>
            <p:nvSpPr>
              <p:cNvPr id="42" name="矩形 41">
                <a:extLst>
                  <a:ext uri="{FF2B5EF4-FFF2-40B4-BE49-F238E27FC236}">
                    <a16:creationId xmlns="" xmlns:a16="http://schemas.microsoft.com/office/drawing/2014/main" id="{E3377718-58BD-49CC-AAB9-0903B1EE3ACC}"/>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矩形 42">
                <a:extLst>
                  <a:ext uri="{FF2B5EF4-FFF2-40B4-BE49-F238E27FC236}">
                    <a16:creationId xmlns="" xmlns:a16="http://schemas.microsoft.com/office/drawing/2014/main" id="{8FAD2906-3FA0-45CD-B546-38099B20C7AD}"/>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0" name="群組 29">
              <a:extLst>
                <a:ext uri="{FF2B5EF4-FFF2-40B4-BE49-F238E27FC236}">
                  <a16:creationId xmlns="" xmlns:a16="http://schemas.microsoft.com/office/drawing/2014/main" id="{82CCADE3-36C6-4BCD-8ED7-95FD51297547}"/>
                </a:ext>
              </a:extLst>
            </p:cNvPr>
            <p:cNvGrpSpPr/>
            <p:nvPr/>
          </p:nvGrpSpPr>
          <p:grpSpPr>
            <a:xfrm>
              <a:off x="3360119" y="3852032"/>
              <a:ext cx="438272" cy="741436"/>
              <a:chOff x="1992957" y="568959"/>
              <a:chExt cx="438272" cy="6150496"/>
            </a:xfrm>
            <a:solidFill>
              <a:schemeClr val="bg1"/>
            </a:solidFill>
          </p:grpSpPr>
          <p:sp>
            <p:nvSpPr>
              <p:cNvPr id="40" name="矩形 39">
                <a:extLst>
                  <a:ext uri="{FF2B5EF4-FFF2-40B4-BE49-F238E27FC236}">
                    <a16:creationId xmlns="" xmlns:a16="http://schemas.microsoft.com/office/drawing/2014/main" id="{71FD0D34-79B5-432A-9C75-15727E7ED5E1}"/>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矩形 40">
                <a:extLst>
                  <a:ext uri="{FF2B5EF4-FFF2-40B4-BE49-F238E27FC236}">
                    <a16:creationId xmlns="" xmlns:a16="http://schemas.microsoft.com/office/drawing/2014/main" id="{ECD87E40-5B8B-4CAE-90C9-FD0661A69F8F}"/>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1" name="群組 30">
              <a:extLst>
                <a:ext uri="{FF2B5EF4-FFF2-40B4-BE49-F238E27FC236}">
                  <a16:creationId xmlns="" xmlns:a16="http://schemas.microsoft.com/office/drawing/2014/main" id="{D9C291C4-39CC-4129-890A-CEF795BB6CFA}"/>
                </a:ext>
              </a:extLst>
            </p:cNvPr>
            <p:cNvGrpSpPr/>
            <p:nvPr/>
          </p:nvGrpSpPr>
          <p:grpSpPr>
            <a:xfrm>
              <a:off x="3360119" y="606596"/>
              <a:ext cx="438272" cy="741436"/>
              <a:chOff x="1992957" y="568959"/>
              <a:chExt cx="438272" cy="6150496"/>
            </a:xfrm>
            <a:solidFill>
              <a:schemeClr val="bg1"/>
            </a:solidFill>
          </p:grpSpPr>
          <p:sp>
            <p:nvSpPr>
              <p:cNvPr id="38" name="矩形 37">
                <a:extLst>
                  <a:ext uri="{FF2B5EF4-FFF2-40B4-BE49-F238E27FC236}">
                    <a16:creationId xmlns="" xmlns:a16="http://schemas.microsoft.com/office/drawing/2014/main" id="{38E0CF11-3148-4A0F-914B-7C79CEDB086F}"/>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矩形 38">
                <a:extLst>
                  <a:ext uri="{FF2B5EF4-FFF2-40B4-BE49-F238E27FC236}">
                    <a16:creationId xmlns="" xmlns:a16="http://schemas.microsoft.com/office/drawing/2014/main" id="{A98E732D-96A0-4FC6-B6F3-6A9B185C7275}"/>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2" name="群組 31">
              <a:extLst>
                <a:ext uri="{FF2B5EF4-FFF2-40B4-BE49-F238E27FC236}">
                  <a16:creationId xmlns="" xmlns:a16="http://schemas.microsoft.com/office/drawing/2014/main" id="{181AFCAE-3322-4982-9918-4CDF35B6D119}"/>
                </a:ext>
              </a:extLst>
            </p:cNvPr>
            <p:cNvGrpSpPr/>
            <p:nvPr/>
          </p:nvGrpSpPr>
          <p:grpSpPr>
            <a:xfrm>
              <a:off x="3360119" y="1688408"/>
              <a:ext cx="438272" cy="741436"/>
              <a:chOff x="1992957" y="568959"/>
              <a:chExt cx="438272" cy="6150496"/>
            </a:xfrm>
            <a:solidFill>
              <a:schemeClr val="bg1"/>
            </a:solidFill>
          </p:grpSpPr>
          <p:sp>
            <p:nvSpPr>
              <p:cNvPr id="36" name="矩形 35">
                <a:extLst>
                  <a:ext uri="{FF2B5EF4-FFF2-40B4-BE49-F238E27FC236}">
                    <a16:creationId xmlns="" xmlns:a16="http://schemas.microsoft.com/office/drawing/2014/main" id="{2BFD799A-6B68-4A96-AF85-F333EB6D200C}"/>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 xmlns:a16="http://schemas.microsoft.com/office/drawing/2014/main" id="{1DA84C65-FCCE-4F61-BDE5-3CB867F0429E}"/>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 name="群組 32">
              <a:extLst>
                <a:ext uri="{FF2B5EF4-FFF2-40B4-BE49-F238E27FC236}">
                  <a16:creationId xmlns="" xmlns:a16="http://schemas.microsoft.com/office/drawing/2014/main" id="{C2B1D380-79D3-44D0-9FE8-EAE1A3F31AB7}"/>
                </a:ext>
              </a:extLst>
            </p:cNvPr>
            <p:cNvGrpSpPr/>
            <p:nvPr/>
          </p:nvGrpSpPr>
          <p:grpSpPr>
            <a:xfrm>
              <a:off x="3360119" y="2770220"/>
              <a:ext cx="438272" cy="741436"/>
              <a:chOff x="1992957" y="568959"/>
              <a:chExt cx="438272" cy="6150496"/>
            </a:xfrm>
            <a:solidFill>
              <a:schemeClr val="bg1"/>
            </a:solidFill>
          </p:grpSpPr>
          <p:sp>
            <p:nvSpPr>
              <p:cNvPr id="34" name="矩形 33">
                <a:extLst>
                  <a:ext uri="{FF2B5EF4-FFF2-40B4-BE49-F238E27FC236}">
                    <a16:creationId xmlns="" xmlns:a16="http://schemas.microsoft.com/office/drawing/2014/main" id="{8B09DD89-72FF-4683-AAFE-3C1AEDF622F9}"/>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矩形 34">
                <a:extLst>
                  <a:ext uri="{FF2B5EF4-FFF2-40B4-BE49-F238E27FC236}">
                    <a16:creationId xmlns="" xmlns:a16="http://schemas.microsoft.com/office/drawing/2014/main" id="{777CA231-3D27-455C-A820-9AF4C6F2D5EA}"/>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6" name="群組 45">
            <a:extLst>
              <a:ext uri="{FF2B5EF4-FFF2-40B4-BE49-F238E27FC236}">
                <a16:creationId xmlns="" xmlns:a16="http://schemas.microsoft.com/office/drawing/2014/main" id="{8B762EC2-3C1E-4A50-9E13-B92227E359A2}"/>
              </a:ext>
            </a:extLst>
          </p:cNvPr>
          <p:cNvGrpSpPr/>
          <p:nvPr/>
        </p:nvGrpSpPr>
        <p:grpSpPr>
          <a:xfrm>
            <a:off x="9425617" y="1330036"/>
            <a:ext cx="2584121" cy="4521200"/>
            <a:chOff x="1822832" y="606596"/>
            <a:chExt cx="3515357" cy="6150498"/>
          </a:xfrm>
        </p:grpSpPr>
        <p:sp>
          <p:nvSpPr>
            <p:cNvPr id="47" name="矩形 46">
              <a:extLst>
                <a:ext uri="{FF2B5EF4-FFF2-40B4-BE49-F238E27FC236}">
                  <a16:creationId xmlns="" xmlns:a16="http://schemas.microsoft.com/office/drawing/2014/main" id="{E245AF25-A2FE-4E4A-9A72-D546C826812F}"/>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8" name="群組 47">
              <a:extLst>
                <a:ext uri="{FF2B5EF4-FFF2-40B4-BE49-F238E27FC236}">
                  <a16:creationId xmlns="" xmlns:a16="http://schemas.microsoft.com/office/drawing/2014/main" id="{D27A38C5-3E3B-4EBC-A37A-B8855F26C59C}"/>
                </a:ext>
              </a:extLst>
            </p:cNvPr>
            <p:cNvGrpSpPr/>
            <p:nvPr/>
          </p:nvGrpSpPr>
          <p:grpSpPr>
            <a:xfrm>
              <a:off x="3360119" y="6015658"/>
              <a:ext cx="438272" cy="741436"/>
              <a:chOff x="1992957" y="568959"/>
              <a:chExt cx="438272" cy="6150496"/>
            </a:xfrm>
            <a:solidFill>
              <a:schemeClr val="bg1"/>
            </a:solidFill>
          </p:grpSpPr>
          <p:sp>
            <p:nvSpPr>
              <p:cNvPr id="66" name="矩形 65">
                <a:extLst>
                  <a:ext uri="{FF2B5EF4-FFF2-40B4-BE49-F238E27FC236}">
                    <a16:creationId xmlns="" xmlns:a16="http://schemas.microsoft.com/office/drawing/2014/main" id="{C6CE7993-584E-4957-B587-97E9A1F5B686}"/>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a:extLst>
                  <a:ext uri="{FF2B5EF4-FFF2-40B4-BE49-F238E27FC236}">
                    <a16:creationId xmlns="" xmlns:a16="http://schemas.microsoft.com/office/drawing/2014/main" id="{AC544266-F418-4263-A5E6-98487C9DF3CF}"/>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9" name="矩形 48">
              <a:extLst>
                <a:ext uri="{FF2B5EF4-FFF2-40B4-BE49-F238E27FC236}">
                  <a16:creationId xmlns="" xmlns:a16="http://schemas.microsoft.com/office/drawing/2014/main" id="{54AFEA86-629F-475E-BA5C-987896E980F3}"/>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 xmlns:a16="http://schemas.microsoft.com/office/drawing/2014/main" id="{98671F2B-D69E-4CF5-8B6C-41A1ECA8C51E}"/>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a:extLst>
                <a:ext uri="{FF2B5EF4-FFF2-40B4-BE49-F238E27FC236}">
                  <a16:creationId xmlns="" xmlns:a16="http://schemas.microsoft.com/office/drawing/2014/main" id="{89262D0C-178C-4A3C-BDBB-264B5B3303A8}"/>
                </a:ext>
              </a:extLst>
            </p:cNvPr>
            <p:cNvGrpSpPr/>
            <p:nvPr/>
          </p:nvGrpSpPr>
          <p:grpSpPr>
            <a:xfrm>
              <a:off x="3360119" y="4933844"/>
              <a:ext cx="438272" cy="741436"/>
              <a:chOff x="1992957" y="568959"/>
              <a:chExt cx="438272" cy="6150496"/>
            </a:xfrm>
            <a:solidFill>
              <a:schemeClr val="bg1"/>
            </a:solidFill>
          </p:grpSpPr>
          <p:sp>
            <p:nvSpPr>
              <p:cNvPr id="64" name="矩形 63">
                <a:extLst>
                  <a:ext uri="{FF2B5EF4-FFF2-40B4-BE49-F238E27FC236}">
                    <a16:creationId xmlns="" xmlns:a16="http://schemas.microsoft.com/office/drawing/2014/main" id="{B555F358-CBD3-4011-99EE-A5E5B32E6798}"/>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 xmlns:a16="http://schemas.microsoft.com/office/drawing/2014/main" id="{F2B69A51-2738-4D92-95D5-5179F315432E}"/>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 name="群組 51">
              <a:extLst>
                <a:ext uri="{FF2B5EF4-FFF2-40B4-BE49-F238E27FC236}">
                  <a16:creationId xmlns="" xmlns:a16="http://schemas.microsoft.com/office/drawing/2014/main" id="{0C070277-F3BF-4EA8-8E59-C81A9530B676}"/>
                </a:ext>
              </a:extLst>
            </p:cNvPr>
            <p:cNvGrpSpPr/>
            <p:nvPr/>
          </p:nvGrpSpPr>
          <p:grpSpPr>
            <a:xfrm>
              <a:off x="3360119" y="3852032"/>
              <a:ext cx="438272" cy="741436"/>
              <a:chOff x="1992957" y="568959"/>
              <a:chExt cx="438272" cy="6150496"/>
            </a:xfrm>
            <a:solidFill>
              <a:schemeClr val="bg1"/>
            </a:solidFill>
          </p:grpSpPr>
          <p:sp>
            <p:nvSpPr>
              <p:cNvPr id="62" name="矩形 61">
                <a:extLst>
                  <a:ext uri="{FF2B5EF4-FFF2-40B4-BE49-F238E27FC236}">
                    <a16:creationId xmlns="" xmlns:a16="http://schemas.microsoft.com/office/drawing/2014/main" id="{2FF8A02A-6A18-4EED-B606-A65CBE3BF094}"/>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a:extLst>
                  <a:ext uri="{FF2B5EF4-FFF2-40B4-BE49-F238E27FC236}">
                    <a16:creationId xmlns="" xmlns:a16="http://schemas.microsoft.com/office/drawing/2014/main" id="{3C4E0E17-B151-487F-B12D-A34B7D71880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3" name="群組 52">
              <a:extLst>
                <a:ext uri="{FF2B5EF4-FFF2-40B4-BE49-F238E27FC236}">
                  <a16:creationId xmlns="" xmlns:a16="http://schemas.microsoft.com/office/drawing/2014/main" id="{19E9A7A9-D77C-47C6-ADE3-642A81AD142F}"/>
                </a:ext>
              </a:extLst>
            </p:cNvPr>
            <p:cNvGrpSpPr/>
            <p:nvPr/>
          </p:nvGrpSpPr>
          <p:grpSpPr>
            <a:xfrm>
              <a:off x="3360119" y="606596"/>
              <a:ext cx="438272" cy="741436"/>
              <a:chOff x="1992957" y="568959"/>
              <a:chExt cx="438272" cy="6150496"/>
            </a:xfrm>
            <a:solidFill>
              <a:schemeClr val="bg1"/>
            </a:solidFill>
          </p:grpSpPr>
          <p:sp>
            <p:nvSpPr>
              <p:cNvPr id="60" name="矩形 59">
                <a:extLst>
                  <a:ext uri="{FF2B5EF4-FFF2-40B4-BE49-F238E27FC236}">
                    <a16:creationId xmlns="" xmlns:a16="http://schemas.microsoft.com/office/drawing/2014/main" id="{0B00B98C-F1F2-4903-B1B4-62754FD2C07D}"/>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a:extLst>
                  <a:ext uri="{FF2B5EF4-FFF2-40B4-BE49-F238E27FC236}">
                    <a16:creationId xmlns="" xmlns:a16="http://schemas.microsoft.com/office/drawing/2014/main" id="{D371A76C-7A65-4C6E-8DBA-4A38B4C5EBF1}"/>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 name="群組 53">
              <a:extLst>
                <a:ext uri="{FF2B5EF4-FFF2-40B4-BE49-F238E27FC236}">
                  <a16:creationId xmlns="" xmlns:a16="http://schemas.microsoft.com/office/drawing/2014/main" id="{A072D73B-063E-40CE-99C0-4A8FDEF34EEE}"/>
                </a:ext>
              </a:extLst>
            </p:cNvPr>
            <p:cNvGrpSpPr/>
            <p:nvPr/>
          </p:nvGrpSpPr>
          <p:grpSpPr>
            <a:xfrm>
              <a:off x="3360119" y="1688408"/>
              <a:ext cx="438272" cy="741436"/>
              <a:chOff x="1992957" y="568959"/>
              <a:chExt cx="438272" cy="6150496"/>
            </a:xfrm>
            <a:solidFill>
              <a:schemeClr val="bg1"/>
            </a:solidFill>
          </p:grpSpPr>
          <p:sp>
            <p:nvSpPr>
              <p:cNvPr id="58" name="矩形 57">
                <a:extLst>
                  <a:ext uri="{FF2B5EF4-FFF2-40B4-BE49-F238E27FC236}">
                    <a16:creationId xmlns="" xmlns:a16="http://schemas.microsoft.com/office/drawing/2014/main" id="{138F07B2-4F1C-430C-8018-D563C395A226}"/>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矩形 58">
                <a:extLst>
                  <a:ext uri="{FF2B5EF4-FFF2-40B4-BE49-F238E27FC236}">
                    <a16:creationId xmlns="" xmlns:a16="http://schemas.microsoft.com/office/drawing/2014/main" id="{642E2D20-A43D-4DF4-8C23-489760245ADB}"/>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5" name="群組 54">
              <a:extLst>
                <a:ext uri="{FF2B5EF4-FFF2-40B4-BE49-F238E27FC236}">
                  <a16:creationId xmlns="" xmlns:a16="http://schemas.microsoft.com/office/drawing/2014/main" id="{D530EAF1-992D-420B-A0BC-2BDD157E5E74}"/>
                </a:ext>
              </a:extLst>
            </p:cNvPr>
            <p:cNvGrpSpPr/>
            <p:nvPr/>
          </p:nvGrpSpPr>
          <p:grpSpPr>
            <a:xfrm>
              <a:off x="3360119" y="2770220"/>
              <a:ext cx="438272" cy="741436"/>
              <a:chOff x="1992957" y="568959"/>
              <a:chExt cx="438272" cy="6150496"/>
            </a:xfrm>
            <a:solidFill>
              <a:schemeClr val="bg1"/>
            </a:solidFill>
          </p:grpSpPr>
          <p:sp>
            <p:nvSpPr>
              <p:cNvPr id="56" name="矩形 55">
                <a:extLst>
                  <a:ext uri="{FF2B5EF4-FFF2-40B4-BE49-F238E27FC236}">
                    <a16:creationId xmlns="" xmlns:a16="http://schemas.microsoft.com/office/drawing/2014/main" id="{0E4BD81F-DC11-4989-B5FA-6DDA119865A1}"/>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a:extLst>
                  <a:ext uri="{FF2B5EF4-FFF2-40B4-BE49-F238E27FC236}">
                    <a16:creationId xmlns="" xmlns:a16="http://schemas.microsoft.com/office/drawing/2014/main" id="{D6A3342F-4EA7-49C6-8AEF-AC6B60AB92D7}"/>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68" name="矩形 67">
            <a:extLst>
              <a:ext uri="{FF2B5EF4-FFF2-40B4-BE49-F238E27FC236}">
                <a16:creationId xmlns="" xmlns:a16="http://schemas.microsoft.com/office/drawing/2014/main" id="{A722619C-4A94-4648-B7B8-8B59C055D410}"/>
              </a:ext>
            </a:extLst>
          </p:cNvPr>
          <p:cNvSpPr/>
          <p:nvPr/>
        </p:nvSpPr>
        <p:spPr>
          <a:xfrm>
            <a:off x="212437" y="970034"/>
            <a:ext cx="3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A</a:t>
            </a:r>
            <a:endParaRPr lang="zh-TW" altLang="en-US" dirty="0"/>
          </a:p>
        </p:txBody>
      </p:sp>
      <p:sp>
        <p:nvSpPr>
          <p:cNvPr id="69" name="矩形 68">
            <a:extLst>
              <a:ext uri="{FF2B5EF4-FFF2-40B4-BE49-F238E27FC236}">
                <a16:creationId xmlns="" xmlns:a16="http://schemas.microsoft.com/office/drawing/2014/main" id="{FC8F115B-D0BD-4C97-9E71-B915DF2C85BE}"/>
              </a:ext>
            </a:extLst>
          </p:cNvPr>
          <p:cNvSpPr/>
          <p:nvPr/>
        </p:nvSpPr>
        <p:spPr>
          <a:xfrm>
            <a:off x="6350867" y="970034"/>
            <a:ext cx="3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C</a:t>
            </a:r>
            <a:endParaRPr lang="zh-TW" altLang="en-US" dirty="0"/>
          </a:p>
        </p:txBody>
      </p:sp>
      <p:sp>
        <p:nvSpPr>
          <p:cNvPr id="70" name="矩形 69">
            <a:extLst>
              <a:ext uri="{FF2B5EF4-FFF2-40B4-BE49-F238E27FC236}">
                <a16:creationId xmlns="" xmlns:a16="http://schemas.microsoft.com/office/drawing/2014/main" id="{EB885DF2-C7D9-4AE4-9B8D-37AEFF43DC63}"/>
              </a:ext>
            </a:extLst>
          </p:cNvPr>
          <p:cNvSpPr/>
          <p:nvPr/>
        </p:nvSpPr>
        <p:spPr>
          <a:xfrm>
            <a:off x="9420082" y="970034"/>
            <a:ext cx="3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D</a:t>
            </a:r>
            <a:endParaRPr lang="zh-TW" altLang="en-US" dirty="0"/>
          </a:p>
        </p:txBody>
      </p:sp>
      <p:sp>
        <p:nvSpPr>
          <p:cNvPr id="71" name="矩形 70">
            <a:extLst>
              <a:ext uri="{FF2B5EF4-FFF2-40B4-BE49-F238E27FC236}">
                <a16:creationId xmlns="" xmlns:a16="http://schemas.microsoft.com/office/drawing/2014/main" id="{98FE1248-F5EE-4711-929C-CBB954A9C71E}"/>
              </a:ext>
            </a:extLst>
          </p:cNvPr>
          <p:cNvSpPr/>
          <p:nvPr/>
        </p:nvSpPr>
        <p:spPr>
          <a:xfrm>
            <a:off x="572437" y="970034"/>
            <a:ext cx="2222276" cy="36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前面兩車距離</a:t>
            </a:r>
            <a:r>
              <a:rPr lang="en-US" altLang="zh-TW" sz="1400" dirty="0">
                <a:latin typeface="微軟正黑體" panose="020B0604030504040204" pitchFamily="34" charset="-120"/>
                <a:ea typeface="微軟正黑體" panose="020B0604030504040204" pitchFamily="34" charset="-120"/>
              </a:rPr>
              <a:t>&lt;250M</a:t>
            </a:r>
            <a:endParaRPr lang="zh-TW" altLang="en-US" sz="1400" dirty="0">
              <a:latin typeface="微軟正黑體" panose="020B0604030504040204" pitchFamily="34" charset="-120"/>
              <a:ea typeface="微軟正黑體" panose="020B0604030504040204" pitchFamily="34" charset="-120"/>
            </a:endParaRPr>
          </a:p>
        </p:txBody>
      </p:sp>
      <p:grpSp>
        <p:nvGrpSpPr>
          <p:cNvPr id="72" name="群組 71">
            <a:extLst>
              <a:ext uri="{FF2B5EF4-FFF2-40B4-BE49-F238E27FC236}">
                <a16:creationId xmlns="" xmlns:a16="http://schemas.microsoft.com/office/drawing/2014/main" id="{2E8AFFEB-7973-4928-AB24-DDAA54E8418C}"/>
              </a:ext>
            </a:extLst>
          </p:cNvPr>
          <p:cNvGrpSpPr/>
          <p:nvPr/>
        </p:nvGrpSpPr>
        <p:grpSpPr>
          <a:xfrm>
            <a:off x="3281652" y="970034"/>
            <a:ext cx="2585966" cy="4881202"/>
            <a:chOff x="3281652" y="970034"/>
            <a:chExt cx="2585966" cy="4881202"/>
          </a:xfrm>
        </p:grpSpPr>
        <p:grpSp>
          <p:nvGrpSpPr>
            <p:cNvPr id="73" name="群組 72">
              <a:extLst>
                <a:ext uri="{FF2B5EF4-FFF2-40B4-BE49-F238E27FC236}">
                  <a16:creationId xmlns="" xmlns:a16="http://schemas.microsoft.com/office/drawing/2014/main" id="{E3F993DC-6580-48D5-9E4F-CEE1AA2EE59E}"/>
                </a:ext>
              </a:extLst>
            </p:cNvPr>
            <p:cNvGrpSpPr/>
            <p:nvPr/>
          </p:nvGrpSpPr>
          <p:grpSpPr>
            <a:xfrm>
              <a:off x="3283497" y="1330036"/>
              <a:ext cx="2584121" cy="4521200"/>
              <a:chOff x="1822832" y="606596"/>
              <a:chExt cx="3515357" cy="6150498"/>
            </a:xfrm>
          </p:grpSpPr>
          <p:sp>
            <p:nvSpPr>
              <p:cNvPr id="76" name="矩形 75">
                <a:extLst>
                  <a:ext uri="{FF2B5EF4-FFF2-40B4-BE49-F238E27FC236}">
                    <a16:creationId xmlns="" xmlns:a16="http://schemas.microsoft.com/office/drawing/2014/main" id="{5967255D-3E74-44BC-A267-360175C4A5EE}"/>
                  </a:ext>
                </a:extLst>
              </p:cNvPr>
              <p:cNvSpPr/>
              <p:nvPr/>
            </p:nvSpPr>
            <p:spPr>
              <a:xfrm>
                <a:off x="1822832" y="606599"/>
                <a:ext cx="3515357" cy="615049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7" name="群組 76">
                <a:extLst>
                  <a:ext uri="{FF2B5EF4-FFF2-40B4-BE49-F238E27FC236}">
                    <a16:creationId xmlns="" xmlns:a16="http://schemas.microsoft.com/office/drawing/2014/main" id="{202F72A5-44A7-4B47-A17C-D4A1C18C0464}"/>
                  </a:ext>
                </a:extLst>
              </p:cNvPr>
              <p:cNvGrpSpPr/>
              <p:nvPr/>
            </p:nvGrpSpPr>
            <p:grpSpPr>
              <a:xfrm>
                <a:off x="3360119" y="6015658"/>
                <a:ext cx="438272" cy="741436"/>
                <a:chOff x="1992957" y="568959"/>
                <a:chExt cx="438272" cy="6150496"/>
              </a:xfrm>
              <a:solidFill>
                <a:schemeClr val="bg1"/>
              </a:solidFill>
            </p:grpSpPr>
            <p:sp>
              <p:nvSpPr>
                <p:cNvPr id="95" name="矩形 94">
                  <a:extLst>
                    <a:ext uri="{FF2B5EF4-FFF2-40B4-BE49-F238E27FC236}">
                      <a16:creationId xmlns="" xmlns:a16="http://schemas.microsoft.com/office/drawing/2014/main" id="{E7174445-8550-4DBC-A476-E78D7CC15C5D}"/>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矩形 95">
                  <a:extLst>
                    <a:ext uri="{FF2B5EF4-FFF2-40B4-BE49-F238E27FC236}">
                      <a16:creationId xmlns="" xmlns:a16="http://schemas.microsoft.com/office/drawing/2014/main" id="{056DCDD4-5A08-4F8A-A3A4-5EE1F2674530}"/>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8" name="矩形 77">
                <a:extLst>
                  <a:ext uri="{FF2B5EF4-FFF2-40B4-BE49-F238E27FC236}">
                    <a16:creationId xmlns="" xmlns:a16="http://schemas.microsoft.com/office/drawing/2014/main" id="{CA6D7514-5A7A-439B-96DD-CFF5C532D234}"/>
                  </a:ext>
                </a:extLst>
              </p:cNvPr>
              <p:cNvSpPr/>
              <p:nvPr/>
            </p:nvSpPr>
            <p:spPr>
              <a:xfrm>
                <a:off x="5125525" y="606597"/>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 xmlns:a16="http://schemas.microsoft.com/office/drawing/2014/main" id="{52691CCD-71AA-4C17-89EA-53C229F797AC}"/>
                  </a:ext>
                </a:extLst>
              </p:cNvPr>
              <p:cNvSpPr/>
              <p:nvPr/>
            </p:nvSpPr>
            <p:spPr>
              <a:xfrm>
                <a:off x="1861779" y="606596"/>
                <a:ext cx="173716" cy="615049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0" name="群組 79">
                <a:extLst>
                  <a:ext uri="{FF2B5EF4-FFF2-40B4-BE49-F238E27FC236}">
                    <a16:creationId xmlns="" xmlns:a16="http://schemas.microsoft.com/office/drawing/2014/main" id="{D87AB076-F478-432D-936F-FD50E14B4553}"/>
                  </a:ext>
                </a:extLst>
              </p:cNvPr>
              <p:cNvGrpSpPr/>
              <p:nvPr/>
            </p:nvGrpSpPr>
            <p:grpSpPr>
              <a:xfrm>
                <a:off x="3360119" y="4933844"/>
                <a:ext cx="438272" cy="741436"/>
                <a:chOff x="1992957" y="568959"/>
                <a:chExt cx="438272" cy="6150496"/>
              </a:xfrm>
              <a:solidFill>
                <a:schemeClr val="bg1"/>
              </a:solidFill>
            </p:grpSpPr>
            <p:sp>
              <p:nvSpPr>
                <p:cNvPr id="93" name="矩形 92">
                  <a:extLst>
                    <a:ext uri="{FF2B5EF4-FFF2-40B4-BE49-F238E27FC236}">
                      <a16:creationId xmlns="" xmlns:a16="http://schemas.microsoft.com/office/drawing/2014/main" id="{7A70C597-F8EF-48D7-96BE-2C8A0CF8F1C1}"/>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 name="矩形 93">
                  <a:extLst>
                    <a:ext uri="{FF2B5EF4-FFF2-40B4-BE49-F238E27FC236}">
                      <a16:creationId xmlns="" xmlns:a16="http://schemas.microsoft.com/office/drawing/2014/main" id="{0750C2C9-951F-4899-9792-096D55E28DCF}"/>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1" name="群組 80">
                <a:extLst>
                  <a:ext uri="{FF2B5EF4-FFF2-40B4-BE49-F238E27FC236}">
                    <a16:creationId xmlns="" xmlns:a16="http://schemas.microsoft.com/office/drawing/2014/main" id="{E77B9145-B6F4-4600-B8A1-021FE1E3F600}"/>
                  </a:ext>
                </a:extLst>
              </p:cNvPr>
              <p:cNvGrpSpPr/>
              <p:nvPr/>
            </p:nvGrpSpPr>
            <p:grpSpPr>
              <a:xfrm>
                <a:off x="3360119" y="3852032"/>
                <a:ext cx="438272" cy="741436"/>
                <a:chOff x="1992957" y="568959"/>
                <a:chExt cx="438272" cy="6150496"/>
              </a:xfrm>
              <a:solidFill>
                <a:schemeClr val="bg1"/>
              </a:solidFill>
            </p:grpSpPr>
            <p:sp>
              <p:nvSpPr>
                <p:cNvPr id="91" name="矩形 90">
                  <a:extLst>
                    <a:ext uri="{FF2B5EF4-FFF2-40B4-BE49-F238E27FC236}">
                      <a16:creationId xmlns="" xmlns:a16="http://schemas.microsoft.com/office/drawing/2014/main" id="{E1672F97-881C-4C72-9FC9-B26E1CB84E47}"/>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a:extLst>
                    <a:ext uri="{FF2B5EF4-FFF2-40B4-BE49-F238E27FC236}">
                      <a16:creationId xmlns="" xmlns:a16="http://schemas.microsoft.com/office/drawing/2014/main" id="{57A13A28-7E92-4AB6-AD00-1AD29CBD4768}"/>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2" name="群組 81">
                <a:extLst>
                  <a:ext uri="{FF2B5EF4-FFF2-40B4-BE49-F238E27FC236}">
                    <a16:creationId xmlns="" xmlns:a16="http://schemas.microsoft.com/office/drawing/2014/main" id="{E35361AE-9221-4537-89FC-08F33D7811E1}"/>
                  </a:ext>
                </a:extLst>
              </p:cNvPr>
              <p:cNvGrpSpPr/>
              <p:nvPr/>
            </p:nvGrpSpPr>
            <p:grpSpPr>
              <a:xfrm>
                <a:off x="3360119" y="606596"/>
                <a:ext cx="438272" cy="741436"/>
                <a:chOff x="1992957" y="568959"/>
                <a:chExt cx="438272" cy="6150496"/>
              </a:xfrm>
              <a:solidFill>
                <a:schemeClr val="bg1"/>
              </a:solidFill>
            </p:grpSpPr>
            <p:sp>
              <p:nvSpPr>
                <p:cNvPr id="89" name="矩形 88">
                  <a:extLst>
                    <a:ext uri="{FF2B5EF4-FFF2-40B4-BE49-F238E27FC236}">
                      <a16:creationId xmlns="" xmlns:a16="http://schemas.microsoft.com/office/drawing/2014/main" id="{755F5041-51A9-4C4F-823F-5368ED876662}"/>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a:extLst>
                    <a:ext uri="{FF2B5EF4-FFF2-40B4-BE49-F238E27FC236}">
                      <a16:creationId xmlns="" xmlns:a16="http://schemas.microsoft.com/office/drawing/2014/main" id="{C4917607-3362-44FC-A9AA-BBAD5A408C2E}"/>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3" name="群組 82">
                <a:extLst>
                  <a:ext uri="{FF2B5EF4-FFF2-40B4-BE49-F238E27FC236}">
                    <a16:creationId xmlns="" xmlns:a16="http://schemas.microsoft.com/office/drawing/2014/main" id="{FA89D1B1-A8C2-4B6E-9F56-B482B3BD2B8F}"/>
                  </a:ext>
                </a:extLst>
              </p:cNvPr>
              <p:cNvGrpSpPr/>
              <p:nvPr/>
            </p:nvGrpSpPr>
            <p:grpSpPr>
              <a:xfrm>
                <a:off x="3360119" y="1688408"/>
                <a:ext cx="438272" cy="741436"/>
                <a:chOff x="1992957" y="568959"/>
                <a:chExt cx="438272" cy="6150496"/>
              </a:xfrm>
              <a:solidFill>
                <a:schemeClr val="bg1"/>
              </a:solidFill>
            </p:grpSpPr>
            <p:sp>
              <p:nvSpPr>
                <p:cNvPr id="87" name="矩形 86">
                  <a:extLst>
                    <a:ext uri="{FF2B5EF4-FFF2-40B4-BE49-F238E27FC236}">
                      <a16:creationId xmlns="" xmlns:a16="http://schemas.microsoft.com/office/drawing/2014/main" id="{C1EAE012-6931-4F32-80D5-F5E4A3DEE35C}"/>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矩形 87">
                  <a:extLst>
                    <a:ext uri="{FF2B5EF4-FFF2-40B4-BE49-F238E27FC236}">
                      <a16:creationId xmlns="" xmlns:a16="http://schemas.microsoft.com/office/drawing/2014/main" id="{E58F7F11-6C8D-41B7-B5C2-4A2ECEC53147}"/>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 name="群組 83">
                <a:extLst>
                  <a:ext uri="{FF2B5EF4-FFF2-40B4-BE49-F238E27FC236}">
                    <a16:creationId xmlns="" xmlns:a16="http://schemas.microsoft.com/office/drawing/2014/main" id="{11D8292A-C52C-4148-9351-B6C0EFC75551}"/>
                  </a:ext>
                </a:extLst>
              </p:cNvPr>
              <p:cNvGrpSpPr/>
              <p:nvPr/>
            </p:nvGrpSpPr>
            <p:grpSpPr>
              <a:xfrm>
                <a:off x="3360119" y="2770220"/>
                <a:ext cx="438272" cy="741436"/>
                <a:chOff x="1992957" y="568959"/>
                <a:chExt cx="438272" cy="6150496"/>
              </a:xfrm>
              <a:solidFill>
                <a:schemeClr val="bg1"/>
              </a:solidFill>
            </p:grpSpPr>
            <p:sp>
              <p:nvSpPr>
                <p:cNvPr id="85" name="矩形 84">
                  <a:extLst>
                    <a:ext uri="{FF2B5EF4-FFF2-40B4-BE49-F238E27FC236}">
                      <a16:creationId xmlns="" xmlns:a16="http://schemas.microsoft.com/office/drawing/2014/main" id="{8E3D7984-93C7-42D3-A3B1-C7011F4C40C7}"/>
                    </a:ext>
                  </a:extLst>
                </p:cNvPr>
                <p:cNvSpPr/>
                <p:nvPr/>
              </p:nvSpPr>
              <p:spPr>
                <a:xfrm>
                  <a:off x="1992957" y="568960"/>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矩形 85">
                  <a:extLst>
                    <a:ext uri="{FF2B5EF4-FFF2-40B4-BE49-F238E27FC236}">
                      <a16:creationId xmlns="" xmlns:a16="http://schemas.microsoft.com/office/drawing/2014/main" id="{B2AF8675-974C-4C12-BB26-914C34281A09}"/>
                    </a:ext>
                  </a:extLst>
                </p:cNvPr>
                <p:cNvSpPr/>
                <p:nvPr/>
              </p:nvSpPr>
              <p:spPr>
                <a:xfrm>
                  <a:off x="2258509" y="568959"/>
                  <a:ext cx="172720" cy="61504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74" name="矩形 73">
              <a:extLst>
                <a:ext uri="{FF2B5EF4-FFF2-40B4-BE49-F238E27FC236}">
                  <a16:creationId xmlns="" xmlns:a16="http://schemas.microsoft.com/office/drawing/2014/main" id="{D3749033-F284-48D9-B4C4-9D90F3C5A533}"/>
                </a:ext>
              </a:extLst>
            </p:cNvPr>
            <p:cNvSpPr/>
            <p:nvPr/>
          </p:nvSpPr>
          <p:spPr>
            <a:xfrm>
              <a:off x="3281652" y="970034"/>
              <a:ext cx="360000" cy="360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t>B</a:t>
              </a:r>
              <a:endParaRPr lang="zh-TW" altLang="en-US" dirty="0"/>
            </a:p>
          </p:txBody>
        </p:sp>
        <p:sp>
          <p:nvSpPr>
            <p:cNvPr id="75" name="矩形 74">
              <a:extLst>
                <a:ext uri="{FF2B5EF4-FFF2-40B4-BE49-F238E27FC236}">
                  <a16:creationId xmlns="" xmlns:a16="http://schemas.microsoft.com/office/drawing/2014/main" id="{1202FDA0-B250-4D71-98FD-A71E13101A13}"/>
                </a:ext>
              </a:extLst>
            </p:cNvPr>
            <p:cNvSpPr/>
            <p:nvPr/>
          </p:nvSpPr>
          <p:spPr>
            <a:xfrm>
              <a:off x="3641652" y="970034"/>
              <a:ext cx="2222276" cy="36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前面兩車距離</a:t>
              </a:r>
              <a:r>
                <a:rPr lang="en-US" altLang="zh-TW" sz="1400" dirty="0">
                  <a:latin typeface="微軟正黑體" panose="020B0604030504040204" pitchFamily="34" charset="-120"/>
                  <a:ea typeface="微軟正黑體" panose="020B0604030504040204" pitchFamily="34" charset="-120"/>
                </a:rPr>
                <a:t>250~350M</a:t>
              </a:r>
              <a:endParaRPr lang="zh-TW" altLang="en-US" sz="1400" dirty="0">
                <a:latin typeface="微軟正黑體" panose="020B0604030504040204" pitchFamily="34" charset="-120"/>
                <a:ea typeface="微軟正黑體" panose="020B0604030504040204" pitchFamily="34" charset="-120"/>
              </a:endParaRPr>
            </a:p>
          </p:txBody>
        </p:sp>
      </p:grpSp>
      <p:sp>
        <p:nvSpPr>
          <p:cNvPr id="97" name="矩形 96">
            <a:extLst>
              <a:ext uri="{FF2B5EF4-FFF2-40B4-BE49-F238E27FC236}">
                <a16:creationId xmlns="" xmlns:a16="http://schemas.microsoft.com/office/drawing/2014/main" id="{BAFDCEA0-FB32-4485-9C3E-7AD9C7A384DA}"/>
              </a:ext>
            </a:extLst>
          </p:cNvPr>
          <p:cNvSpPr/>
          <p:nvPr/>
        </p:nvSpPr>
        <p:spPr>
          <a:xfrm>
            <a:off x="6712983" y="970034"/>
            <a:ext cx="2222276" cy="36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a:latin typeface="微軟正黑體" panose="020B0604030504040204" pitchFamily="34" charset="-120"/>
                <a:ea typeface="微軟正黑體" panose="020B0604030504040204" pitchFamily="34" charset="-120"/>
              </a:rPr>
              <a:t>前面兩車距離</a:t>
            </a:r>
            <a:r>
              <a:rPr lang="en-US" altLang="zh-TW" sz="1400" dirty="0">
                <a:latin typeface="微軟正黑體" panose="020B0604030504040204" pitchFamily="34" charset="-120"/>
                <a:ea typeface="微軟正黑體" panose="020B0604030504040204" pitchFamily="34" charset="-120"/>
              </a:rPr>
              <a:t>&gt;350M</a:t>
            </a:r>
            <a:endParaRPr lang="zh-TW" altLang="en-US" sz="1400" dirty="0">
              <a:latin typeface="微軟正黑體" panose="020B0604030504040204" pitchFamily="34" charset="-120"/>
              <a:ea typeface="微軟正黑體" panose="020B0604030504040204" pitchFamily="34" charset="-120"/>
            </a:endParaRPr>
          </a:p>
        </p:txBody>
      </p:sp>
      <p:sp>
        <p:nvSpPr>
          <p:cNvPr id="98" name="矩形 97">
            <a:extLst>
              <a:ext uri="{FF2B5EF4-FFF2-40B4-BE49-F238E27FC236}">
                <a16:creationId xmlns="" xmlns:a16="http://schemas.microsoft.com/office/drawing/2014/main" id="{EE2E27BE-3285-4A04-BC37-BA990FC80041}"/>
              </a:ext>
            </a:extLst>
          </p:cNvPr>
          <p:cNvSpPr/>
          <p:nvPr/>
        </p:nvSpPr>
        <p:spPr>
          <a:xfrm>
            <a:off x="9778915" y="970034"/>
            <a:ext cx="2222276" cy="360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dirty="0" smtClean="0">
                <a:latin typeface="微軟正黑體" panose="020B0604030504040204" pitchFamily="34" charset="-120"/>
                <a:ea typeface="微軟正黑體" panose="020B0604030504040204" pitchFamily="34" charset="-120"/>
              </a:rPr>
              <a:t>單輛超車</a:t>
            </a:r>
            <a:endParaRPr lang="zh-TW" altLang="en-US" sz="1400" dirty="0">
              <a:latin typeface="微軟正黑體" panose="020B0604030504040204" pitchFamily="34" charset="-120"/>
              <a:ea typeface="微軟正黑體" panose="020B0604030504040204" pitchFamily="34" charset="-120"/>
            </a:endParaRPr>
          </a:p>
        </p:txBody>
      </p:sp>
      <p:pic>
        <p:nvPicPr>
          <p:cNvPr id="99" name="圖片 98">
            <a:extLst>
              <a:ext uri="{FF2B5EF4-FFF2-40B4-BE49-F238E27FC236}">
                <a16:creationId xmlns="" xmlns:a16="http://schemas.microsoft.com/office/drawing/2014/main" id="{60998CAB-2CA2-46A8-B376-E0DF744D980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9179" l="7672" r="97174"/>
                    </a14:imgEffect>
                  </a14:imgLayer>
                </a14:imgProps>
              </a:ext>
            </a:extLst>
          </a:blip>
          <a:stretch>
            <a:fillRect/>
          </a:stretch>
        </p:blipFill>
        <p:spPr>
          <a:xfrm>
            <a:off x="1751651" y="5243180"/>
            <a:ext cx="694886" cy="569563"/>
          </a:xfrm>
          <a:prstGeom prst="rect">
            <a:avLst/>
          </a:prstGeom>
        </p:spPr>
      </p:pic>
      <p:grpSp>
        <p:nvGrpSpPr>
          <p:cNvPr id="100" name="群組 99">
            <a:extLst>
              <a:ext uri="{FF2B5EF4-FFF2-40B4-BE49-F238E27FC236}">
                <a16:creationId xmlns="" xmlns:a16="http://schemas.microsoft.com/office/drawing/2014/main" id="{2441F424-307F-4D57-B965-CAB888AF500C}"/>
              </a:ext>
            </a:extLst>
          </p:cNvPr>
          <p:cNvGrpSpPr/>
          <p:nvPr/>
        </p:nvGrpSpPr>
        <p:grpSpPr>
          <a:xfrm>
            <a:off x="1874371" y="3080649"/>
            <a:ext cx="570653" cy="1780750"/>
            <a:chOff x="1874371" y="2400477"/>
            <a:chExt cx="570653" cy="1780750"/>
          </a:xfrm>
        </p:grpSpPr>
        <p:pic>
          <p:nvPicPr>
            <p:cNvPr id="101" name="圖片 100">
              <a:extLst>
                <a:ext uri="{FF2B5EF4-FFF2-40B4-BE49-F238E27FC236}">
                  <a16:creationId xmlns="" xmlns:a16="http://schemas.microsoft.com/office/drawing/2014/main" id="{87DA96DE-6A9B-401A-98C3-E6E69D90F00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3473309"/>
              <a:ext cx="570653" cy="707918"/>
            </a:xfrm>
            <a:prstGeom prst="rect">
              <a:avLst/>
            </a:prstGeom>
          </p:spPr>
        </p:pic>
        <p:pic>
          <p:nvPicPr>
            <p:cNvPr id="102" name="圖片 101">
              <a:extLst>
                <a:ext uri="{FF2B5EF4-FFF2-40B4-BE49-F238E27FC236}">
                  <a16:creationId xmlns="" xmlns:a16="http://schemas.microsoft.com/office/drawing/2014/main" id="{E051AE0B-4CB0-4FE9-91CB-22400E081E2B}"/>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2400477"/>
              <a:ext cx="570653" cy="707918"/>
            </a:xfrm>
            <a:prstGeom prst="rect">
              <a:avLst/>
            </a:prstGeom>
          </p:spPr>
        </p:pic>
        <p:cxnSp>
          <p:nvCxnSpPr>
            <p:cNvPr id="103" name="直線單箭頭接點 102">
              <a:extLst>
                <a:ext uri="{FF2B5EF4-FFF2-40B4-BE49-F238E27FC236}">
                  <a16:creationId xmlns="" xmlns:a16="http://schemas.microsoft.com/office/drawing/2014/main" id="{0E442090-4927-407C-A8D2-B735FEA42E10}"/>
                </a:ext>
              </a:extLst>
            </p:cNvPr>
            <p:cNvCxnSpPr>
              <a:stCxn id="101" idx="0"/>
              <a:endCxn id="102" idx="2"/>
            </p:cNvCxnSpPr>
            <p:nvPr/>
          </p:nvCxnSpPr>
          <p:spPr>
            <a:xfrm flipV="1">
              <a:off x="2159698" y="3108395"/>
              <a:ext cx="0" cy="364914"/>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04" name="圖片 103">
            <a:extLst>
              <a:ext uri="{FF2B5EF4-FFF2-40B4-BE49-F238E27FC236}">
                <a16:creationId xmlns="" xmlns:a16="http://schemas.microsoft.com/office/drawing/2014/main" id="{D70D2D40-A5B5-425A-95C5-C27737DBB68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9179" l="7672" r="97174"/>
                    </a14:imgEffect>
                  </a14:imgLayer>
                </a14:imgProps>
              </a:ext>
            </a:extLst>
          </a:blip>
          <a:stretch>
            <a:fillRect/>
          </a:stretch>
        </p:blipFill>
        <p:spPr>
          <a:xfrm>
            <a:off x="4876503" y="5243180"/>
            <a:ext cx="694886" cy="569563"/>
          </a:xfrm>
          <a:prstGeom prst="rect">
            <a:avLst/>
          </a:prstGeom>
        </p:spPr>
      </p:pic>
      <p:grpSp>
        <p:nvGrpSpPr>
          <p:cNvPr id="105" name="群組 104">
            <a:extLst>
              <a:ext uri="{FF2B5EF4-FFF2-40B4-BE49-F238E27FC236}">
                <a16:creationId xmlns="" xmlns:a16="http://schemas.microsoft.com/office/drawing/2014/main" id="{4E75826F-3AC9-4F2B-97F8-27A3F421F273}"/>
              </a:ext>
            </a:extLst>
          </p:cNvPr>
          <p:cNvGrpSpPr/>
          <p:nvPr/>
        </p:nvGrpSpPr>
        <p:grpSpPr>
          <a:xfrm>
            <a:off x="4999223" y="2667353"/>
            <a:ext cx="570653" cy="2194046"/>
            <a:chOff x="1874371" y="1987181"/>
            <a:chExt cx="570653" cy="2194046"/>
          </a:xfrm>
        </p:grpSpPr>
        <p:pic>
          <p:nvPicPr>
            <p:cNvPr id="106" name="圖片 105">
              <a:extLst>
                <a:ext uri="{FF2B5EF4-FFF2-40B4-BE49-F238E27FC236}">
                  <a16:creationId xmlns="" xmlns:a16="http://schemas.microsoft.com/office/drawing/2014/main" id="{1097A0D4-1015-4289-86EE-DF59F89C259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3473309"/>
              <a:ext cx="570653" cy="707918"/>
            </a:xfrm>
            <a:prstGeom prst="rect">
              <a:avLst/>
            </a:prstGeom>
          </p:spPr>
        </p:pic>
        <p:pic>
          <p:nvPicPr>
            <p:cNvPr id="107" name="圖片 106">
              <a:extLst>
                <a:ext uri="{FF2B5EF4-FFF2-40B4-BE49-F238E27FC236}">
                  <a16:creationId xmlns="" xmlns:a16="http://schemas.microsoft.com/office/drawing/2014/main" id="{D88A34C4-2C67-4E35-A570-8F409BEAC7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1987181"/>
              <a:ext cx="570653" cy="707918"/>
            </a:xfrm>
            <a:prstGeom prst="rect">
              <a:avLst/>
            </a:prstGeom>
          </p:spPr>
        </p:pic>
        <p:cxnSp>
          <p:nvCxnSpPr>
            <p:cNvPr id="108" name="直線單箭頭接點 107">
              <a:extLst>
                <a:ext uri="{FF2B5EF4-FFF2-40B4-BE49-F238E27FC236}">
                  <a16:creationId xmlns="" xmlns:a16="http://schemas.microsoft.com/office/drawing/2014/main" id="{8AF850E9-CF9A-46F7-9ADC-6C36B21BBDC1}"/>
                </a:ext>
              </a:extLst>
            </p:cNvPr>
            <p:cNvCxnSpPr>
              <a:stCxn id="106" idx="0"/>
              <a:endCxn id="107" idx="2"/>
            </p:cNvCxnSpPr>
            <p:nvPr/>
          </p:nvCxnSpPr>
          <p:spPr>
            <a:xfrm flipV="1">
              <a:off x="2159698" y="2695099"/>
              <a:ext cx="0" cy="778210"/>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09" name="圖片 108">
            <a:extLst>
              <a:ext uri="{FF2B5EF4-FFF2-40B4-BE49-F238E27FC236}">
                <a16:creationId xmlns="" xmlns:a16="http://schemas.microsoft.com/office/drawing/2014/main" id="{2B49124C-76FB-4E1E-A4B9-C502A756D21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9179" l="7672" r="97174"/>
                    </a14:imgEffect>
                  </a14:imgLayer>
                </a14:imgProps>
              </a:ext>
            </a:extLst>
          </a:blip>
          <a:stretch>
            <a:fillRect/>
          </a:stretch>
        </p:blipFill>
        <p:spPr>
          <a:xfrm>
            <a:off x="7953503" y="5243180"/>
            <a:ext cx="694886" cy="569563"/>
          </a:xfrm>
          <a:prstGeom prst="rect">
            <a:avLst/>
          </a:prstGeom>
        </p:spPr>
      </p:pic>
      <p:grpSp>
        <p:nvGrpSpPr>
          <p:cNvPr id="110" name="群組 109">
            <a:extLst>
              <a:ext uri="{FF2B5EF4-FFF2-40B4-BE49-F238E27FC236}">
                <a16:creationId xmlns="" xmlns:a16="http://schemas.microsoft.com/office/drawing/2014/main" id="{66597729-960C-4F55-BB4F-6FED71F3C8BA}"/>
              </a:ext>
            </a:extLst>
          </p:cNvPr>
          <p:cNvGrpSpPr/>
          <p:nvPr/>
        </p:nvGrpSpPr>
        <p:grpSpPr>
          <a:xfrm>
            <a:off x="8076223" y="2212587"/>
            <a:ext cx="570653" cy="2648812"/>
            <a:chOff x="1874371" y="1532415"/>
            <a:chExt cx="570653" cy="2648812"/>
          </a:xfrm>
        </p:grpSpPr>
        <p:pic>
          <p:nvPicPr>
            <p:cNvPr id="111" name="圖片 110">
              <a:extLst>
                <a:ext uri="{FF2B5EF4-FFF2-40B4-BE49-F238E27FC236}">
                  <a16:creationId xmlns="" xmlns:a16="http://schemas.microsoft.com/office/drawing/2014/main" id="{1B0AEE2A-2C62-4F75-8470-835BBFCE278D}"/>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3473309"/>
              <a:ext cx="570653" cy="707918"/>
            </a:xfrm>
            <a:prstGeom prst="rect">
              <a:avLst/>
            </a:prstGeom>
          </p:spPr>
        </p:pic>
        <p:pic>
          <p:nvPicPr>
            <p:cNvPr id="112" name="圖片 111">
              <a:extLst>
                <a:ext uri="{FF2B5EF4-FFF2-40B4-BE49-F238E27FC236}">
                  <a16:creationId xmlns="" xmlns:a16="http://schemas.microsoft.com/office/drawing/2014/main" id="{3EE8C8B0-2CBC-4E3F-8F6D-32839B01B6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874371" y="1532415"/>
              <a:ext cx="570653" cy="707918"/>
            </a:xfrm>
            <a:prstGeom prst="rect">
              <a:avLst/>
            </a:prstGeom>
          </p:spPr>
        </p:pic>
        <p:cxnSp>
          <p:nvCxnSpPr>
            <p:cNvPr id="113" name="直線單箭頭接點 112">
              <a:extLst>
                <a:ext uri="{FF2B5EF4-FFF2-40B4-BE49-F238E27FC236}">
                  <a16:creationId xmlns="" xmlns:a16="http://schemas.microsoft.com/office/drawing/2014/main" id="{5B930ADF-10C8-48DD-B339-7E44CEA14179}"/>
                </a:ext>
              </a:extLst>
            </p:cNvPr>
            <p:cNvCxnSpPr>
              <a:stCxn id="111" idx="0"/>
              <a:endCxn id="112" idx="2"/>
            </p:cNvCxnSpPr>
            <p:nvPr/>
          </p:nvCxnSpPr>
          <p:spPr>
            <a:xfrm flipV="1">
              <a:off x="2159698" y="2240333"/>
              <a:ext cx="0" cy="1232976"/>
            </a:xfrm>
            <a:prstGeom prst="straightConnector1">
              <a:avLst/>
            </a:prstGeom>
            <a:ln>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pic>
        <p:nvPicPr>
          <p:cNvPr id="114" name="圖片 113">
            <a:extLst>
              <a:ext uri="{FF2B5EF4-FFF2-40B4-BE49-F238E27FC236}">
                <a16:creationId xmlns="" xmlns:a16="http://schemas.microsoft.com/office/drawing/2014/main" id="{9AD99EEC-36F4-4378-9FC2-5A5E0483AC8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524" b="99179" l="7672" r="97174"/>
                    </a14:imgEffect>
                  </a14:imgLayer>
                </a14:imgProps>
              </a:ext>
            </a:extLst>
          </a:blip>
          <a:stretch>
            <a:fillRect/>
          </a:stretch>
        </p:blipFill>
        <p:spPr>
          <a:xfrm>
            <a:off x="11049657" y="5243180"/>
            <a:ext cx="694886" cy="569563"/>
          </a:xfrm>
          <a:prstGeom prst="rect">
            <a:avLst/>
          </a:prstGeom>
        </p:spPr>
      </p:pic>
      <p:pic>
        <p:nvPicPr>
          <p:cNvPr id="115" name="圖片 114">
            <a:extLst>
              <a:ext uri="{FF2B5EF4-FFF2-40B4-BE49-F238E27FC236}">
                <a16:creationId xmlns="" xmlns:a16="http://schemas.microsoft.com/office/drawing/2014/main" id="{7F5E273D-AA2F-489B-A8A8-A161E91CF80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1172377" y="4153481"/>
            <a:ext cx="570653" cy="707918"/>
          </a:xfrm>
          <a:prstGeom prst="rect">
            <a:avLst/>
          </a:prstGeom>
        </p:spPr>
      </p:pic>
      <p:pic>
        <p:nvPicPr>
          <p:cNvPr id="116" name="圖片 115">
            <a:extLst>
              <a:ext uri="{FF2B5EF4-FFF2-40B4-BE49-F238E27FC236}">
                <a16:creationId xmlns="" xmlns:a16="http://schemas.microsoft.com/office/drawing/2014/main" id="{32C7CC4A-5E56-4C8B-A260-727A41976DA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5447" b="98475" l="0" r="95946">
                        <a14:backgroundMark x1="2162" y1="54684" x2="2162" y2="54684"/>
                        <a14:backgroundMark x1="2162" y1="64924" x2="2162" y2="64924"/>
                        <a14:backgroundMark x1="1622" y1="72985" x2="1622" y2="72985"/>
                        <a14:backgroundMark x1="811" y1="77342" x2="811" y2="77342"/>
                        <a14:backgroundMark x1="811" y1="58170" x2="811" y2="58170"/>
                        <a14:backgroundMark x1="2162" y1="83007" x2="2162" y2="83007"/>
                        <a14:backgroundMark x1="32432" y1="86928" x2="32432" y2="86928"/>
                        <a14:backgroundMark x1="64054" y1="95425" x2="64054" y2="95425"/>
                        <a14:backgroundMark x1="64054" y1="95425" x2="62973" y2="89760"/>
                        <a14:backgroundMark x1="1622" y1="83442" x2="811" y2="63834"/>
                        <a14:backgroundMark x1="46216" y1="95861" x2="31622" y2="91939"/>
                        <a14:backgroundMark x1="27297" y1="86928" x2="27297" y2="86928"/>
                      </a14:backgroundRemoval>
                    </a14:imgEffect>
                  </a14:imgLayer>
                </a14:imgProps>
              </a:ext>
            </a:extLst>
          </a:blip>
          <a:stretch>
            <a:fillRect/>
          </a:stretch>
        </p:blipFill>
        <p:spPr>
          <a:xfrm>
            <a:off x="11172377" y="2313394"/>
            <a:ext cx="570653" cy="707918"/>
          </a:xfrm>
          <a:prstGeom prst="rect">
            <a:avLst/>
          </a:prstGeom>
        </p:spPr>
      </p:pic>
      <p:sp>
        <p:nvSpPr>
          <p:cNvPr id="117" name="文字方塊 116">
            <a:extLst>
              <a:ext uri="{FF2B5EF4-FFF2-40B4-BE49-F238E27FC236}">
                <a16:creationId xmlns="" xmlns:a16="http://schemas.microsoft.com/office/drawing/2014/main" id="{912F1409-0C43-4676-9994-FCB938AB3A29}"/>
              </a:ext>
            </a:extLst>
          </p:cNvPr>
          <p:cNvSpPr txBox="1"/>
          <p:nvPr/>
        </p:nvSpPr>
        <p:spPr>
          <a:xfrm>
            <a:off x="212437" y="138545"/>
            <a:ext cx="341311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smtClean="0">
                <a:latin typeface="微軟正黑體" panose="020B0604030504040204" pitchFamily="34" charset="-120"/>
                <a:ea typeface="微軟正黑體" panose="020B0604030504040204" pitchFamily="34" charset="-120"/>
              </a:rPr>
              <a:t>結果</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對超車事件分析</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1272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64 0.00579 L 0.00364 0.00579 C 0.00052 0.00417 -0.00261 0.00301 -0.0056 0.00116 C -0.00704 0.00046 -0.00834 -0.00093 -0.00977 -0.00162 C -0.01081 -0.00232 -0.01198 -0.00255 -0.01303 -0.00324 C -0.01511 -0.00417 -0.01667 -0.00579 -0.01888 -0.00625 C -0.02253 -0.00695 -0.02618 -0.00718 -0.02969 -0.00764 C -0.04428 -0.01621 -0.0293 -0.00787 -0.0698 -0.01065 C -0.0711 -0.01065 -0.07891 -0.0132 -0.0806 -0.01366 C -0.08138 -0.01551 -0.0823 -0.01759 -0.08308 -0.01945 C -0.0836 -0.02107 -0.08412 -0.02269 -0.08477 -0.02384 C -0.08555 -0.02546 -0.08646 -0.02685 -0.08724 -0.02847 C -0.08946 -0.04375 -0.08894 -0.0382 -0.08724 -0.0669 C -0.08698 -0.06991 -0.08555 -0.0757 -0.08555 -0.0757 C -0.08581 -0.08912 -0.08594 -0.10255 -0.08646 -0.11574 C -0.08646 -0.11829 -0.08698 -0.1206 -0.08724 -0.12315 C -0.0875 -0.12616 -0.08763 -0.12917 -0.08803 -0.13218 C -0.08855 -0.13519 -0.08933 -0.13796 -0.08972 -0.14097 L -0.09063 -0.14676 C -0.09115 -0.16111 -0.09141 -0.17546 -0.09219 -0.18982 C -0.09336 -0.2088 -0.0931 -0.20324 -0.09388 -0.22546 C -0.09415 -0.2331 -0.0948 -0.2544 -0.09558 -0.26389 C -0.09571 -0.26551 -0.09623 -0.2669 -0.09636 -0.26829 C -0.09675 -0.2713 -0.09701 -0.27431 -0.09727 -0.27732 C -0.09974 -0.31713 -0.09675 -0.27824 -0.09883 -0.30533 C -0.09857 -0.31667 -0.09857 -0.32801 -0.09805 -0.33935 C -0.09792 -0.34144 -0.09753 -0.34329 -0.09727 -0.34537 C -0.09623 -0.35185 -0.09649 -0.34792 -0.09558 -0.35579 C -0.09388 -0.3706 -0.09584 -0.35857 -0.0931 -0.37338 C -0.09245 -0.37662 -0.0918 -0.38125 -0.09063 -0.3838 C -0.08178 -0.40347 -0.0892 -0.38496 -0.0823 -0.39722 C -0.08151 -0.39838 -0.08125 -0.40023 -0.0806 -0.40162 C -0.07982 -0.40278 -0.07878 -0.40347 -0.07813 -0.40463 C -0.07305 -0.41204 -0.07839 -0.40648 -0.07227 -0.41204 C -0.07045 -0.42176 -0.07292 -0.41204 -0.06888 -0.41783 C -0.06107 -0.42894 -0.07618 -0.41505 -0.06303 -0.42523 C -0.06198 -0.42616 -0.06094 -0.42732 -0.05977 -0.42824 C -0.05899 -0.42894 -0.05808 -0.42894 -0.0573 -0.42963 C -0.05638 -0.43056 -0.0556 -0.43195 -0.05469 -0.43264 C -0.05391 -0.43333 -0.053 -0.43357 -0.05222 -0.43426 C -0.05105 -0.43496 -0.05013 -0.43658 -0.04896 -0.43704 C -0.04115 -0.44051 -0.0336 -0.44074 -0.02553 -0.44167 L -0.00886 -0.44306 C -0.00144 -0.44468 -0.00443 -0.44445 0.00026 -0.44445 L 0.00026 -0.44445 " pathEditMode="relative" ptsTypes="AAAAAAAAAAAAAAAAAAAAAAAAAAAAAAAAAAAAAAAAAAAAA">
                                      <p:cBhvr>
                                        <p:cTn id="6" dur="2000" fill="hold"/>
                                        <p:tgtEl>
                                          <p:spTgt spid="99"/>
                                        </p:tgtEl>
                                        <p:attrNameLst>
                                          <p:attrName>ppt_x</p:attrName>
                                          <p:attrName>ppt_y</p:attrName>
                                        </p:attrNameLst>
                                      </p:cBhvr>
                                    </p:animMotion>
                                  </p:childTnLst>
                                </p:cTn>
                              </p:par>
                              <p:par>
                                <p:cTn id="7" presetID="0" presetClass="path" presetSubtype="0" accel="50000" decel="50000" fill="hold" nodeType="withEffect">
                                  <p:stCondLst>
                                    <p:cond delay="0"/>
                                  </p:stCondLst>
                                  <p:childTnLst>
                                    <p:animMotion origin="layout" path="M 0.00065 1.48148E-6 L 0.00065 1.48148E-6 C -0.00274 -0.00116 -0.00612 -0.00162 -0.00938 -0.00301 C -0.01146 -0.00394 -0.01329 -0.00648 -0.01524 -0.00764 C -0.01719 -0.00857 -0.01914 -0.00833 -0.0211 -0.00903 C -0.03659 -0.01482 -0.01745 -0.00949 -0.03282 -0.01343 C -0.03477 -0.01505 -0.03659 -0.0169 -0.03855 -0.01783 C -0.0405 -0.01875 -0.04245 -0.01875 -0.04441 -0.01945 C -0.0461 -0.01991 -0.04779 -0.02037 -0.04948 -0.02083 C -0.05144 -0.0213 -0.05339 -0.02176 -0.05534 -0.02246 C -0.05638 -0.02269 -0.05756 -0.02338 -0.0586 -0.02384 C -0.05951 -0.02523 -0.06029 -0.02685 -0.06107 -0.02824 C -0.06224 -0.02986 -0.06342 -0.03102 -0.06446 -0.03264 C -0.07214 -0.0463 -0.0612 -0.03079 -0.07032 -0.04468 C -0.0711 -0.04583 -0.07201 -0.0463 -0.07279 -0.04746 C -0.07891 -0.05741 -0.07774 -0.0544 -0.08034 -0.06389 C -0.0806 -0.0669 -0.08086 -0.06968 -0.08112 -0.07269 C -0.08138 -0.07477 -0.08191 -0.07662 -0.08191 -0.07871 C -0.08191 -0.09306 -0.08191 -0.09213 -0.08034 -0.10093 C -0.07852 -0.12871 -0.08073 -0.10208 -0.07774 -0.12315 L -0.07618 -0.13496 L -0.07526 -0.14097 C -0.075 -0.14537 -0.07487 -0.14977 -0.07448 -0.15417 C -0.07396 -0.15972 -0.07344 -0.16227 -0.07279 -0.16759 C -0.07253 -0.16921 -0.07136 -0.18102 -0.07032 -0.18542 C -0.06758 -0.19583 -0.06784 -0.19468 -0.06524 -0.20162 C -0.06498 -0.20556 -0.06485 -0.20949 -0.06446 -0.21343 C -0.06394 -0.21852 -0.06303 -0.22338 -0.06276 -0.22824 L -0.06198 -0.24306 C -0.06172 -0.25996 -0.06159 -0.27662 -0.06107 -0.29352 C -0.06107 -0.29746 -0.06055 -0.30139 -0.06029 -0.30533 C -0.05964 -0.31759 -0.05938 -0.33009 -0.0586 -0.34236 C -0.05847 -0.34398 -0.05821 -0.34537 -0.05782 -0.34676 C -0.05704 -0.34908 -0.05612 -0.3507 -0.05534 -0.35278 C -0.05495 -0.35579 -0.05482 -0.3588 -0.05443 -0.36158 C -0.05417 -0.36366 -0.05378 -0.36551 -0.05365 -0.36759 C -0.05196 -0.38773 -0.05391 -0.37662 -0.05196 -0.38681 C -0.05222 -0.39583 -0.05235 -0.40463 -0.05274 -0.41343 C -0.053 -0.4169 -0.05365 -0.42037 -0.05365 -0.42384 C -0.05365 -0.43079 -0.05326 -0.43773 -0.05274 -0.44468 C -0.05248 -0.44954 -0.05144 -0.44931 -0.05026 -0.45347 C -0.04987 -0.45486 -0.04987 -0.45648 -0.04948 -0.45787 C -0.04792 -0.4632 -0.04753 -0.46227 -0.04532 -0.4669 C -0.04441 -0.46875 -0.04375 -0.47107 -0.04284 -0.47269 C -0.0418 -0.47454 -0.04037 -0.47546 -0.03946 -0.47732 C -0.03842 -0.47894 -0.03789 -0.48125 -0.03698 -0.4831 C -0.0362 -0.48472 -0.03516 -0.48611 -0.03438 -0.4875 C -0.03386 -0.48889 -0.0336 -0.49097 -0.03282 -0.49213 C -0.03178 -0.49352 -0.03047 -0.49398 -0.02943 -0.49491 C -0.02774 -0.49676 -0.02644 -0.5 -0.02448 -0.50093 C -0.0211 -0.50232 -0.01901 -0.50371 -0.01524 -0.50394 C -0.01133 -0.50417 -0.00743 -0.50394 -0.00365 -0.50394 L -0.00365 -0.50394 " pathEditMode="relative" ptsTypes="AAAAAAAAAAAAAAAAAAAAAAAAAAAAAAAAAAAAAAAAAAAAAAAAAAAAA">
                                      <p:cBhvr>
                                        <p:cTn id="8" dur="2000" fill="hold"/>
                                        <p:tgtEl>
                                          <p:spTgt spid="104"/>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00091 0.01319 L -0.00091 0.01319 C -0.00677 0.01065 -0.01263 0.00856 -0.01836 0.00579 C -0.02044 0.00463 -0.02214 0.00185 -0.02422 0.00116 C -0.03138 -0.00116 -0.04583 -0.00324 -0.04583 -0.00324 C -0.04779 -0.00463 -0.04974 -0.00671 -0.05169 -0.00764 C -0.05365 -0.00857 -0.0556 -0.00857 -0.05755 -0.00903 C -0.06471 -0.01181 -0.06276 -0.01134 -0.06836 -0.01505 C -0.06914 -0.01551 -0.07005 -0.01574 -0.07083 -0.01644 C -0.07175 -0.01736 -0.07253 -0.01852 -0.07344 -0.01945 C -0.07708 -0.0294 -0.07279 -0.01852 -0.0776 -0.02847 C -0.07839 -0.03033 -0.07917 -0.03241 -0.08008 -0.03426 C -0.08698 -0.04884 -0.07773 -0.02732 -0.08503 -0.04468 C -0.08529 -0.04954 -0.08581 -0.05463 -0.08581 -0.05949 C -0.08581 -0.06458 -0.08516 -0.07685 -0.08425 -0.0831 C -0.08372 -0.08634 -0.08294 -0.08912 -0.08255 -0.09213 C -0.08216 -0.09445 -0.08216 -0.09722 -0.08177 -0.09954 C -0.08138 -0.10162 -0.08047 -0.10347 -0.08008 -0.10533 C -0.07969 -0.10741 -0.07956 -0.10949 -0.07917 -0.11134 C -0.07878 -0.11343 -0.078 -0.11528 -0.0776 -0.11736 C -0.07682 -0.12107 -0.07643 -0.12523 -0.07591 -0.12917 C -0.07513 -0.13449 -0.07422 -0.14005 -0.07344 -0.14537 C -0.07305 -0.14746 -0.07266 -0.14931 -0.07253 -0.15139 C -0.07148 -0.16435 -0.0724 -0.15857 -0.07005 -0.16921 C -0.06901 -0.18218 -0.06888 -0.18148 -0.06836 -0.19722 C -0.0681 -0.20718 -0.06797 -0.21713 -0.06758 -0.22685 C -0.06732 -0.23195 -0.06706 -0.23681 -0.06667 -0.24167 C -0.06576 -0.28171 -0.0651 -0.29121 -0.06667 -0.33796 C -0.0668 -0.34121 -0.06836 -0.34699 -0.06836 -0.34699 C -0.06784 -0.37014 -0.06745 -0.39329 -0.06667 -0.41644 C -0.06667 -0.41852 -0.06615 -0.42037 -0.06589 -0.42246 C -0.06523 -0.42917 -0.06458 -0.43982 -0.06419 -0.44607 C -0.06393 -0.45857 -0.0638 -0.47083 -0.06341 -0.4831 C -0.06328 -0.48519 -0.06289 -0.48727 -0.0625 -0.48912 C -0.06211 -0.49121 -0.06172 -0.49329 -0.06094 -0.49514 C -0.05938 -0.49838 -0.05807 -0.50232 -0.05586 -0.50394 L -0.05169 -0.50695 C -0.05091 -0.50833 -0.05026 -0.51019 -0.04922 -0.51134 C -0.04714 -0.51366 -0.04414 -0.51482 -0.04167 -0.51574 C -0.03464 -0.52431 -0.04362 -0.51412 -0.03672 -0.52014 C -0.02813 -0.52778 -0.03698 -0.52199 -0.02839 -0.52755 C -0.0276 -0.52824 -0.02682 -0.52894 -0.02591 -0.52917 C -0.0207 -0.53009 -0.01537 -0.53009 -0.01003 -0.53056 C -0.00898 -0.53102 -0.00781 -0.53125 -0.00677 -0.53218 C -0.00508 -0.53333 -0.00091 -0.54005 -0.00013 -0.54097 C 0.00065 -0.5419 0.00247 -0.54236 0.00247 -0.54236 L 0.00247 -0.54236 " pathEditMode="relative" ptsTypes="AAAAAAAAAAAAAAAAAAAAAAAAAAAAAAAAAAAAAAAAAAAAAAA">
                                      <p:cBhvr>
                                        <p:cTn id="10" dur="2000" fill="hold"/>
                                        <p:tgtEl>
                                          <p:spTgt spid="109"/>
                                        </p:tgtEl>
                                        <p:attrNameLst>
                                          <p:attrName>ppt_x</p:attrName>
                                          <p:attrName>ppt_y</p:attrName>
                                        </p:attrNameLst>
                                      </p:cBhvr>
                                    </p:animMotion>
                                  </p:childTnLst>
                                </p:cTn>
                              </p:par>
                              <p:par>
                                <p:cTn id="11" presetID="0" presetClass="path" presetSubtype="0" accel="50000" decel="50000" fill="hold" nodeType="withEffect">
                                  <p:stCondLst>
                                    <p:cond delay="0"/>
                                  </p:stCondLst>
                                  <p:childTnLst>
                                    <p:animMotion origin="layout" path="M -0.00235 1.48148E-6 L -0.00235 1.48148E-6 L -0.01654 -0.00162 C -0.01928 -0.00185 -0.02214 -0.00162 -0.02487 -0.00301 C -0.02618 -0.00371 -0.02696 -0.00625 -0.02813 -0.00741 C -0.02891 -0.00833 -0.02982 -0.00857 -0.0306 -0.00903 C -0.03178 -0.01042 -0.03295 -0.01181 -0.03399 -0.01343 C -0.03607 -0.01667 -0.0375 -0.02107 -0.03985 -0.02384 C -0.04154 -0.02593 -0.04428 -0.02894 -0.04558 -0.03125 C -0.05638 -0.04861 -0.04727 -0.03611 -0.05482 -0.04607 C -0.05534 -0.04792 -0.0556 -0.05023 -0.05651 -0.05185 C -0.05717 -0.05324 -0.05821 -0.05371 -0.05899 -0.05486 C -0.06016 -0.05671 -0.06133 -0.0588 -0.06224 -0.06088 C -0.06289 -0.06227 -0.06342 -0.06389 -0.06394 -0.06528 C -0.06524 -0.06852 -0.06706 -0.07222 -0.0681 -0.0757 C -0.0724 -0.08889 -0.06745 -0.07523 -0.07149 -0.08611 C -0.07175 -0.08843 -0.07305 -0.09746 -0.07305 -0.09931 C -0.07305 -0.10972 -0.07279 -0.12014 -0.07227 -0.13056 C -0.07227 -0.13195 -0.07162 -0.13333 -0.07149 -0.13496 L -0.0698 -0.14676 C -0.06954 -0.15023 -0.06941 -0.15371 -0.06901 -0.15718 C -0.06862 -0.15926 -0.06771 -0.16111 -0.06732 -0.16296 C -0.06693 -0.16458 -0.06667 -0.16597 -0.06641 -0.16759 C -0.06615 -0.16991 -0.06602 -0.17246 -0.06563 -0.175 C -0.06537 -0.17639 -0.06498 -0.17778 -0.06485 -0.1794 C -0.06446 -0.18148 -0.06381 -0.18727 -0.06316 -0.18982 C -0.06263 -0.19144 -0.06198 -0.19259 -0.06146 -0.19421 C -0.06094 -0.19931 -0.06055 -0.20255 -0.05977 -0.20741 C -0.05951 -0.20903 -0.05925 -0.21042 -0.05899 -0.21204 C -0.05873 -0.21945 -0.0586 -0.22685 -0.05808 -0.23426 C -0.05808 -0.23565 -0.05756 -0.23704 -0.0573 -0.23866 C -0.05691 -0.24097 -0.05678 -0.24352 -0.05651 -0.24607 C -0.05586 -0.25046 -0.05547 -0.25394 -0.05391 -0.25787 C -0.0517 -0.26343 -0.05092 -0.26181 -0.04818 -0.26667 C -0.04714 -0.26852 -0.04662 -0.27107 -0.04558 -0.27269 C -0.04467 -0.27454 -0.04323 -0.27546 -0.04232 -0.27708 C -0.03868 -0.28357 -0.04102 -0.28333 -0.03646 -0.28889 C -0.03581 -0.28982 -0.03477 -0.29005 -0.03399 -0.29051 C -0.03282 -0.29236 -0.03178 -0.29468 -0.0306 -0.2963 C -0.02982 -0.29769 -0.02891 -0.29838 -0.02813 -0.29931 C -0.02696 -0.3007 -0.02592 -0.30232 -0.02487 -0.30371 C -0.02071 -0.30996 -0.02422 -0.30741 -0.01901 -0.30972 C -0.0181 -0.31065 -0.01745 -0.31204 -0.01654 -0.31273 C -0.01485 -0.31389 -0.01316 -0.31458 -0.01146 -0.31574 C -0.00795 -0.31783 -0.0099 -0.31667 -0.0056 -0.31852 C -0.00196 -0.31759 0.00013 -0.31875 0.00273 -0.31412 L 0.00273 -0.31273 L 0.00273 -0.31273 " pathEditMode="relative" ptsTypes="AAAAAAAAAAAAAAAAAAAAAAAAAAAAAAAAAAAAAAAAAAAAAAAA">
                                      <p:cBhvr>
                                        <p:cTn id="12" dur="2000" fill="hold"/>
                                        <p:tgtEl>
                                          <p:spTgt spid="1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2496292" y="600210"/>
            <a:ext cx="7653548" cy="5672574"/>
          </a:xfrm>
          <a:prstGeom prst="rect">
            <a:avLst/>
          </a:prstGeom>
        </p:spPr>
      </p:pic>
      <p:sp>
        <p:nvSpPr>
          <p:cNvPr id="5" name="文字方塊 4">
            <a:extLst>
              <a:ext uri="{FF2B5EF4-FFF2-40B4-BE49-F238E27FC236}">
                <a16:creationId xmlns="" xmlns:a16="http://schemas.microsoft.com/office/drawing/2014/main" id="{912F1409-0C43-4676-9994-FCB938AB3A29}"/>
              </a:ext>
            </a:extLst>
          </p:cNvPr>
          <p:cNvSpPr txBox="1"/>
          <p:nvPr/>
        </p:nvSpPr>
        <p:spPr>
          <a:xfrm>
            <a:off x="212437" y="138545"/>
            <a:ext cx="341311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smtClean="0">
                <a:latin typeface="微軟正黑體" panose="020B0604030504040204" pitchFamily="34" charset="-120"/>
                <a:ea typeface="微軟正黑體" panose="020B0604030504040204" pitchFamily="34" charset="-120"/>
              </a:rPr>
              <a:t>結果</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對超車事件分析</a:t>
            </a:r>
            <a:endParaRPr lang="zh-TW" altLang="en-US" sz="2400" dirty="0">
              <a:latin typeface="微軟正黑體" panose="020B0604030504040204" pitchFamily="34" charset="-120"/>
              <a:ea typeface="微軟正黑體" panose="020B0604030504040204" pitchFamily="34" charset="-120"/>
            </a:endParaRPr>
          </a:p>
        </p:txBody>
      </p:sp>
      <p:sp>
        <p:nvSpPr>
          <p:cNvPr id="3" name="矩形 2"/>
          <p:cNvSpPr/>
          <p:nvPr/>
        </p:nvSpPr>
        <p:spPr>
          <a:xfrm>
            <a:off x="5532120" y="4242816"/>
            <a:ext cx="539496" cy="97840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7251192" y="3922776"/>
            <a:ext cx="548640" cy="129844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9396983" y="667512"/>
            <a:ext cx="686704" cy="367284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7668767" y="3803904"/>
            <a:ext cx="686704" cy="12618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6008849" y="3191256"/>
            <a:ext cx="686704" cy="1261872"/>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4250604" y="3442716"/>
            <a:ext cx="687156" cy="136702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內容版面配置區 2">
            <a:extLst>
              <a:ext uri="{FF2B5EF4-FFF2-40B4-BE49-F238E27FC236}">
                <a16:creationId xmlns="" xmlns:a16="http://schemas.microsoft.com/office/drawing/2014/main" id="{4EDA3DB1-5AA7-4D9E-8ABD-FB9DEBD21392}"/>
              </a:ext>
            </a:extLst>
          </p:cNvPr>
          <p:cNvSpPr txBox="1">
            <a:spLocks/>
          </p:cNvSpPr>
          <p:nvPr/>
        </p:nvSpPr>
        <p:spPr>
          <a:xfrm>
            <a:off x="1568905" y="667512"/>
            <a:ext cx="9833663" cy="1297789"/>
          </a:xfrm>
          <a:prstGeom prst="rect">
            <a:avLst/>
          </a:prstGeom>
          <a:solidFill>
            <a:schemeClr val="bg2"/>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buNone/>
            </a:pPr>
            <a:r>
              <a:rPr lang="zh-TW" altLang="en-US" sz="2400" dirty="0" smtClean="0">
                <a:latin typeface="微軟正黑體" panose="020B0604030504040204" pitchFamily="34" charset="-120"/>
                <a:ea typeface="微軟正黑體" panose="020B0604030504040204" pitchFamily="34" charset="-120"/>
              </a:rPr>
              <a:t>表明</a:t>
            </a:r>
            <a:r>
              <a:rPr lang="zh-TW" altLang="en-US" sz="2400" dirty="0">
                <a:latin typeface="微軟正黑體" panose="020B0604030504040204" pitchFamily="34" charset="-120"/>
                <a:ea typeface="微軟正黑體" panose="020B0604030504040204" pitchFamily="34" charset="-120"/>
              </a:rPr>
              <a:t>當駕駛員經歷過先前的自動駕駛時，駕駛員的超車決策存在</a:t>
            </a:r>
            <a:r>
              <a:rPr lang="zh-TW" altLang="en-US" sz="2400" dirty="0" smtClean="0">
                <a:latin typeface="微軟正黑體" panose="020B0604030504040204" pitchFamily="34" charset="-120"/>
                <a:ea typeface="微軟正黑體" panose="020B0604030504040204" pitchFamily="34" charset="-120"/>
              </a:rPr>
              <a:t>差異</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χ2=23.23</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p&lt;0.001</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lnSpc>
                <a:spcPct val="150000"/>
              </a:lnSpc>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a:p>
            <a:pPr algn="just">
              <a:lnSpc>
                <a:spcPct val="150000"/>
              </a:lnSpc>
              <a:buFont typeface="Wingdings" panose="05000000000000000000" pitchFamily="2" charset="2"/>
              <a:buChar char="l"/>
            </a:pPr>
            <a:endParaRPr lang="en-US" altLang="zh-TW" sz="2400" dirty="0" smtClean="0">
              <a:latin typeface="微軟正黑體" panose="020B0604030504040204" pitchFamily="34" charset="-120"/>
              <a:ea typeface="微軟正黑體" panose="020B0604030504040204" pitchFamily="34" charset="-120"/>
            </a:endParaRPr>
          </a:p>
          <a:p>
            <a:pPr algn="just">
              <a:lnSpc>
                <a:spcPct val="150000"/>
              </a:lnSpc>
              <a:buFont typeface="Wingdings" panose="05000000000000000000" pitchFamily="2" charset="2"/>
              <a:buChar char="l"/>
            </a:pP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1097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750434" y="3733366"/>
            <a:ext cx="10691131" cy="1484255"/>
          </a:xfrm>
          <a:prstGeom prst="rect">
            <a:avLst/>
          </a:prstGeom>
        </p:spPr>
      </p:pic>
      <p:sp>
        <p:nvSpPr>
          <p:cNvPr id="5" name="文字方塊 4">
            <a:extLst>
              <a:ext uri="{FF2B5EF4-FFF2-40B4-BE49-F238E27FC236}">
                <a16:creationId xmlns="" xmlns:a16="http://schemas.microsoft.com/office/drawing/2014/main" id="{3A17C4B9-FFD0-4785-9011-61AF38CABCC4}"/>
              </a:ext>
            </a:extLst>
          </p:cNvPr>
          <p:cNvSpPr txBox="1"/>
          <p:nvPr/>
        </p:nvSpPr>
        <p:spPr>
          <a:xfrm>
            <a:off x="212437" y="138545"/>
            <a:ext cx="341311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結果</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對</a:t>
            </a:r>
            <a:r>
              <a:rPr lang="zh-TW" altLang="en-US" sz="2400" dirty="0" smtClean="0">
                <a:latin typeface="微軟正黑體" panose="020B0604030504040204" pitchFamily="34" charset="-120"/>
                <a:ea typeface="微軟正黑體" panose="020B0604030504040204" pitchFamily="34" charset="-120"/>
              </a:rPr>
              <a:t>跟車事件分析</a:t>
            </a:r>
            <a:endParaRPr lang="zh-TW" altLang="en-US" sz="2400" dirty="0">
              <a:latin typeface="微軟正黑體" panose="020B0604030504040204" pitchFamily="34" charset="-120"/>
              <a:ea typeface="微軟正黑體" panose="020B0604030504040204" pitchFamily="34" charset="-120"/>
            </a:endParaRPr>
          </a:p>
        </p:txBody>
      </p:sp>
      <p:sp>
        <p:nvSpPr>
          <p:cNvPr id="2" name="矩形 1"/>
          <p:cNvSpPr/>
          <p:nvPr/>
        </p:nvSpPr>
        <p:spPr>
          <a:xfrm>
            <a:off x="862584" y="1111103"/>
            <a:ext cx="9854184" cy="1569660"/>
          </a:xfrm>
          <a:prstGeom prst="rect">
            <a:avLst/>
          </a:prstGeom>
        </p:spPr>
        <p:txBody>
          <a:bodyPr wrap="square">
            <a:spAutoFit/>
          </a:bodyPr>
          <a:lstStyle/>
          <a:p>
            <a:pPr marL="342900" indent="-342900">
              <a:buFont typeface="Arial" panose="020B0604020202020204" pitchFamily="34" charset="0"/>
              <a:buChar char="•"/>
            </a:pPr>
            <a:r>
              <a:rPr lang="zh-TW" altLang="zh-TW" sz="2400" dirty="0">
                <a:latin typeface="微軟正黑體" panose="020B0604030504040204" pitchFamily="34" charset="-120"/>
                <a:ea typeface="微軟正黑體" panose="020B0604030504040204" pitchFamily="34" charset="-120"/>
              </a:rPr>
              <a:t>在</a:t>
            </a:r>
            <a:r>
              <a:rPr lang="en-US" altLang="zh-TW" sz="2400" dirty="0">
                <a:latin typeface="微軟正黑體" panose="020B0604030504040204" pitchFamily="34" charset="-120"/>
                <a:ea typeface="微軟正黑體" panose="020B0604030504040204" pitchFamily="34" charset="-120"/>
              </a:rPr>
              <a:t>AM</a:t>
            </a:r>
            <a:r>
              <a:rPr lang="zh-TW" altLang="zh-TW" sz="2400" dirty="0">
                <a:latin typeface="微軟正黑體" panose="020B0604030504040204" pitchFamily="34" charset="-120"/>
                <a:ea typeface="微軟正黑體" panose="020B0604030504040204" pitchFamily="34" charset="-120"/>
              </a:rPr>
              <a:t>駕駛中，比</a:t>
            </a:r>
            <a:r>
              <a:rPr lang="en-US" altLang="zh-TW" sz="2400" dirty="0">
                <a:latin typeface="微軟正黑體" panose="020B0604030504040204" pitchFamily="34" charset="-120"/>
                <a:ea typeface="微軟正黑體" panose="020B0604030504040204" pitchFamily="34" charset="-120"/>
              </a:rPr>
              <a:t>FM</a:t>
            </a:r>
            <a:r>
              <a:rPr lang="zh-TW" altLang="zh-TW" sz="2400" dirty="0">
                <a:latin typeface="微軟正黑體" panose="020B0604030504040204" pitchFamily="34" charset="-120"/>
                <a:ea typeface="微軟正黑體" panose="020B0604030504040204" pitchFamily="34" charset="-120"/>
              </a:rPr>
              <a:t>駕駛更喜歡</a:t>
            </a:r>
            <a:r>
              <a:rPr lang="zh-TW" altLang="zh-TW" sz="2400" dirty="0" smtClean="0">
                <a:latin typeface="微軟正黑體" panose="020B0604030504040204" pitchFamily="34" charset="-120"/>
                <a:ea typeface="微軟正黑體" panose="020B0604030504040204" pitchFamily="34" charset="-120"/>
              </a:rPr>
              <a:t>冒險的</a:t>
            </a:r>
            <a:r>
              <a:rPr lang="zh-TW" altLang="zh-TW" sz="2400" dirty="0">
                <a:latin typeface="微軟正黑體" panose="020B0604030504040204" pitchFamily="34" charset="-120"/>
                <a:ea typeface="微軟正黑體" panose="020B0604030504040204" pitchFamily="34" charset="-120"/>
              </a:rPr>
              <a:t>駕駛員更多。然而，這一差</a:t>
            </a:r>
            <a:r>
              <a:rPr lang="zh-TW" altLang="en-US" sz="2400" dirty="0">
                <a:latin typeface="微軟正黑體" panose="020B0604030504040204" pitchFamily="34" charset="-120"/>
                <a:ea typeface="微軟正黑體" panose="020B0604030504040204" pitchFamily="34" charset="-120"/>
              </a:rPr>
              <a:t>異</a:t>
            </a:r>
            <a:r>
              <a:rPr lang="zh-TW" altLang="zh-TW" sz="2400" dirty="0">
                <a:latin typeface="微軟正黑體" panose="020B0604030504040204" pitchFamily="34" charset="-120"/>
                <a:ea typeface="微軟正黑體" panose="020B0604030504040204" pitchFamily="34" charset="-120"/>
              </a:rPr>
              <a:t>無統計學意義（χ</a:t>
            </a:r>
            <a:r>
              <a:rPr lang="en-US" altLang="zh-TW" sz="2400" dirty="0">
                <a:latin typeface="微軟正黑體" panose="020B0604030504040204" pitchFamily="34" charset="-120"/>
                <a:ea typeface="微軟正黑體" panose="020B0604030504040204" pitchFamily="34" charset="-120"/>
              </a:rPr>
              <a:t>2=1.43</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p=0.232</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由下表得知</a:t>
            </a:r>
            <a:r>
              <a:rPr lang="en-US" altLang="zh-TW" sz="2400" dirty="0" smtClean="0">
                <a:latin typeface="微軟正黑體" panose="020B0604030504040204" pitchFamily="34" charset="-120"/>
                <a:ea typeface="微軟正黑體" panose="020B0604030504040204" pitchFamily="34" charset="-120"/>
              </a:rPr>
              <a:t>AM</a:t>
            </a:r>
            <a:r>
              <a:rPr lang="zh-TW" altLang="en-US" sz="2400" dirty="0" smtClean="0">
                <a:latin typeface="微軟正黑體" panose="020B0604030504040204" pitchFamily="34" charset="-120"/>
                <a:ea typeface="微軟正黑體" panose="020B0604030504040204" pitchFamily="34" charset="-120"/>
              </a:rPr>
              <a:t>駕駛有較危險</a:t>
            </a:r>
            <a:r>
              <a:rPr lang="zh-TW" altLang="en-US" sz="2400" dirty="0">
                <a:latin typeface="微軟正黑體" panose="020B0604030504040204" pitchFamily="34" charset="-120"/>
                <a:ea typeface="微軟正黑體" panose="020B0604030504040204" pitchFamily="34" charset="-120"/>
              </a:rPr>
              <a:t>的</a:t>
            </a:r>
            <a:r>
              <a:rPr lang="zh-TW" altLang="en-US" sz="2400" dirty="0" smtClean="0">
                <a:latin typeface="微軟正黑體" panose="020B0604030504040204" pitchFamily="34" charset="-120"/>
                <a:ea typeface="微軟正黑體" panose="020B0604030504040204" pitchFamily="34" charset="-120"/>
              </a:rPr>
              <a:t>行為。然而。發現</a:t>
            </a:r>
            <a:r>
              <a:rPr lang="en-US" altLang="zh-TW" sz="2400" dirty="0" smtClean="0">
                <a:latin typeface="微軟正黑體" panose="020B0604030504040204" pitchFamily="34" charset="-120"/>
                <a:ea typeface="微軟正黑體" panose="020B0604030504040204" pitchFamily="34" charset="-120"/>
              </a:rPr>
              <a:t>AM</a:t>
            </a:r>
            <a:r>
              <a:rPr lang="zh-TW" altLang="en-US" sz="2400" dirty="0" smtClean="0">
                <a:latin typeface="微軟正黑體" panose="020B0604030504040204" pitchFamily="34" charset="-120"/>
                <a:ea typeface="微軟正黑體" panose="020B0604030504040204" pitchFamily="34" charset="-120"/>
              </a:rPr>
              <a:t>與</a:t>
            </a:r>
            <a:r>
              <a:rPr lang="en-US" altLang="zh-TW" sz="2400" dirty="0" smtClean="0">
                <a:latin typeface="微軟正黑體" panose="020B0604030504040204" pitchFamily="34" charset="-120"/>
                <a:ea typeface="微軟正黑體" panose="020B0604030504040204" pitchFamily="34" charset="-120"/>
              </a:rPr>
              <a:t>FM</a:t>
            </a:r>
            <a:r>
              <a:rPr lang="zh-TW" altLang="en-US" sz="2400" dirty="0" smtClean="0">
                <a:latin typeface="微軟正黑體" panose="020B0604030504040204" pitchFamily="34" charset="-120"/>
                <a:ea typeface="微軟正黑體" panose="020B0604030504040204" pitchFamily="34" charset="-120"/>
              </a:rPr>
              <a:t>之間無顯著</a:t>
            </a:r>
            <a:r>
              <a:rPr lang="zh-TW" altLang="en-US" sz="2400" dirty="0">
                <a:latin typeface="微軟正黑體" panose="020B0604030504040204" pitchFamily="34" charset="-120"/>
                <a:ea typeface="微軟正黑體" panose="020B0604030504040204" pitchFamily="34" charset="-120"/>
              </a:rPr>
              <a:t>差異（</a:t>
            </a:r>
            <a:r>
              <a:rPr lang="en-US" altLang="zh-TW" sz="2400" dirty="0">
                <a:latin typeface="微軟正黑體" panose="020B0604030504040204" pitchFamily="34" charset="-120"/>
                <a:ea typeface="微軟正黑體" panose="020B0604030504040204" pitchFamily="34" charset="-120"/>
              </a:rPr>
              <a:t>χ2=0.38</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p=0.537</a:t>
            </a:r>
            <a:r>
              <a:rPr lang="zh-TW" altLang="en-US" sz="2400" dirty="0">
                <a:latin typeface="微軟正黑體" panose="020B0604030504040204" pitchFamily="34" charset="-120"/>
                <a:ea typeface="微軟正黑體" panose="020B0604030504040204" pitchFamily="34" charset="-120"/>
              </a:rPr>
              <a:t>）。</a:t>
            </a:r>
          </a:p>
        </p:txBody>
      </p:sp>
      <p:sp>
        <p:nvSpPr>
          <p:cNvPr id="8" name="矩形 7"/>
          <p:cNvSpPr/>
          <p:nvPr/>
        </p:nvSpPr>
        <p:spPr>
          <a:xfrm>
            <a:off x="9034272" y="4824429"/>
            <a:ext cx="896112" cy="39319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6498336" y="4352544"/>
            <a:ext cx="2270760" cy="2926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690487" y="4329189"/>
            <a:ext cx="2270760" cy="29260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19842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
        <p:nvSpPr>
          <p:cNvPr id="3" name="內容版面配置區 2">
            <a:extLst>
              <a:ext uri="{FF2B5EF4-FFF2-40B4-BE49-F238E27FC236}">
                <a16:creationId xmlns="" xmlns:a16="http://schemas.microsoft.com/office/drawing/2014/main" id="{4328A63B-E67F-4B0D-B38C-CB6123E1F9BA}"/>
              </a:ext>
            </a:extLst>
          </p:cNvPr>
          <p:cNvSpPr txBox="1">
            <a:spLocks/>
          </p:cNvSpPr>
          <p:nvPr/>
        </p:nvSpPr>
        <p:spPr>
          <a:xfrm>
            <a:off x="921000" y="1263843"/>
            <a:ext cx="103500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文獻指出</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自動駕駛汽車</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(autonomous vehicles, AVs)</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優點</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如下：</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減少交通堵塞</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增加車道通行能力</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降低油耗</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改善交通易達性</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減少出行時間和運輸成本</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l"/>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可减少</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90%</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的重大交通事故。</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l"/>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在實現最高水平的自動化</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駕駛汽車</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之前，人類仍然是駕駛</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中重要一環</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，必須更好地理解</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人</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在駕駛自動化中</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扮演的腳色</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140418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a:extLst>
              <a:ext uri="{FF2B5EF4-FFF2-40B4-BE49-F238E27FC236}">
                <a16:creationId xmlns="" xmlns:a16="http://schemas.microsoft.com/office/drawing/2014/main" id="{3A17C4B9-FFD0-4785-9011-61AF38CABCC4}"/>
              </a:ext>
            </a:extLst>
          </p:cNvPr>
          <p:cNvSpPr txBox="1"/>
          <p:nvPr/>
        </p:nvSpPr>
        <p:spPr>
          <a:xfrm>
            <a:off x="212437" y="138545"/>
            <a:ext cx="248978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結果</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平均車速</a:t>
            </a:r>
          </a:p>
        </p:txBody>
      </p:sp>
      <p:pic>
        <p:nvPicPr>
          <p:cNvPr id="7" name="內容版面配置區 3">
            <a:extLst>
              <a:ext uri="{FF2B5EF4-FFF2-40B4-BE49-F238E27FC236}">
                <a16:creationId xmlns="" xmlns:a16="http://schemas.microsoft.com/office/drawing/2014/main" id="{AD797927-30FA-4306-8869-14D1D95F06D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04131" y="946175"/>
            <a:ext cx="10691130" cy="2407894"/>
          </a:xfrm>
          <a:prstGeom prst="rect">
            <a:avLst/>
          </a:prstGeom>
        </p:spPr>
      </p:pic>
      <p:sp>
        <p:nvSpPr>
          <p:cNvPr id="3" name="矩形 2"/>
          <p:cNvSpPr/>
          <p:nvPr/>
        </p:nvSpPr>
        <p:spPr>
          <a:xfrm>
            <a:off x="1008888" y="3700034"/>
            <a:ext cx="10183368" cy="2015936"/>
          </a:xfrm>
          <a:prstGeom prst="rect">
            <a:avLst/>
          </a:prstGeom>
        </p:spPr>
        <p:txBody>
          <a:bodyPr wrap="square">
            <a:spAutoFit/>
          </a:bodyPr>
          <a:lstStyle/>
          <a:p>
            <a:pPr marL="342900" indent="-342900">
              <a:spcBef>
                <a:spcPts val="600"/>
              </a:spcBef>
              <a:spcAft>
                <a:spcPts val="0"/>
              </a:spcAft>
              <a:buFont typeface="Arial" panose="020B0604020202020204" pitchFamily="34" charset="0"/>
              <a:buChar char="•"/>
            </a:pPr>
            <a:r>
              <a:rPr lang="zh-TW" altLang="zh-TW" sz="2400" dirty="0">
                <a:latin typeface="微軟正黑體" panose="020B0604030504040204" pitchFamily="34" charset="-120"/>
                <a:ea typeface="微軟正黑體" panose="020B0604030504040204" pitchFamily="34" charset="-120"/>
              </a:rPr>
              <a:t>採用配對樣本</a:t>
            </a:r>
            <a:r>
              <a:rPr lang="en-US" altLang="zh-TW" sz="2400" dirty="0">
                <a:latin typeface="微軟正黑體" panose="020B0604030504040204" pitchFamily="34" charset="-120"/>
                <a:ea typeface="微軟正黑體" panose="020B0604030504040204" pitchFamily="34" charset="-120"/>
              </a:rPr>
              <a:t>t</a:t>
            </a:r>
            <a:r>
              <a:rPr lang="zh-TW" altLang="zh-TW" sz="2400" dirty="0">
                <a:latin typeface="微軟正黑體" panose="020B0604030504040204" pitchFamily="34" charset="-120"/>
                <a:ea typeface="微軟正黑體" panose="020B0604030504040204" pitchFamily="34" charset="-120"/>
              </a:rPr>
              <a:t>檢驗來確定兩個</a:t>
            </a:r>
            <a:r>
              <a:rPr lang="en-US" altLang="zh-TW" sz="2400" dirty="0">
                <a:latin typeface="微軟正黑體" panose="020B0604030504040204" pitchFamily="34" charset="-120"/>
                <a:ea typeface="微軟正黑體" panose="020B0604030504040204" pitchFamily="34" charset="-120"/>
              </a:rPr>
              <a:t>FM</a:t>
            </a:r>
            <a:r>
              <a:rPr lang="zh-TW" altLang="zh-TW" sz="2400" dirty="0">
                <a:latin typeface="微軟正黑體" panose="020B0604030504040204" pitchFamily="34" charset="-120"/>
                <a:ea typeface="微軟正黑體" panose="020B0604030504040204" pitchFamily="34" charset="-120"/>
              </a:rPr>
              <a:t>和</a:t>
            </a:r>
            <a:r>
              <a:rPr lang="en-US" altLang="zh-TW" sz="2400" dirty="0">
                <a:latin typeface="微軟正黑體" panose="020B0604030504040204" pitchFamily="34" charset="-120"/>
                <a:ea typeface="微軟正黑體" panose="020B0604030504040204" pitchFamily="34" charset="-120"/>
              </a:rPr>
              <a:t>AM</a:t>
            </a:r>
            <a:r>
              <a:rPr lang="zh-TW" altLang="zh-TW" sz="2400" dirty="0">
                <a:latin typeface="微軟正黑體" panose="020B0604030504040204" pitchFamily="34" charset="-120"/>
                <a:ea typeface="微軟正黑體" panose="020B0604030504040204" pitchFamily="34" charset="-120"/>
              </a:rPr>
              <a:t>樣本之間的平均速度差異是否具有統計學意義</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spcBef>
                <a:spcPts val="600"/>
              </a:spcBef>
              <a:spcAft>
                <a:spcPts val="0"/>
              </a:spcAft>
              <a:buFont typeface="Arial" panose="020B0604020202020204" pitchFamily="34" charset="0"/>
              <a:buChar char="•"/>
            </a:pPr>
            <a:r>
              <a:rPr lang="zh-TW" altLang="zh-TW" sz="2400" dirty="0" smtClean="0">
                <a:latin typeface="微軟正黑體" panose="020B0604030504040204" pitchFamily="34" charset="-120"/>
                <a:ea typeface="微軟正黑體" panose="020B0604030504040204" pitchFamily="34" charset="-120"/>
              </a:rPr>
              <a:t>統計</a:t>
            </a:r>
            <a:r>
              <a:rPr lang="zh-TW" altLang="zh-TW" sz="2400" dirty="0">
                <a:latin typeface="微軟正黑體" panose="020B0604030504040204" pitchFamily="34" charset="-120"/>
                <a:ea typeface="微軟正黑體" panose="020B0604030504040204" pitchFamily="34" charset="-120"/>
              </a:rPr>
              <a:t>分析表明，四個地點和整個路段的</a:t>
            </a:r>
            <a:r>
              <a:rPr lang="en-US" altLang="zh-TW" sz="2400" dirty="0">
                <a:latin typeface="微軟正黑體" panose="020B0604030504040204" pitchFamily="34" charset="-120"/>
                <a:ea typeface="微軟正黑體" panose="020B0604030504040204" pitchFamily="34" charset="-120"/>
              </a:rPr>
              <a:t>AM</a:t>
            </a:r>
            <a:r>
              <a:rPr lang="zh-TW" altLang="zh-TW" sz="2400" dirty="0">
                <a:latin typeface="微軟正黑體" panose="020B0604030504040204" pitchFamily="34" charset="-120"/>
                <a:ea typeface="微軟正黑體" panose="020B0604030504040204" pitchFamily="34" charset="-120"/>
              </a:rPr>
              <a:t>和</a:t>
            </a:r>
            <a:r>
              <a:rPr lang="en-US" altLang="zh-TW" sz="2400" dirty="0">
                <a:latin typeface="微軟正黑體" panose="020B0604030504040204" pitchFamily="34" charset="-120"/>
                <a:ea typeface="微軟正黑體" panose="020B0604030504040204" pitchFamily="34" charset="-120"/>
              </a:rPr>
              <a:t>FM</a:t>
            </a:r>
            <a:r>
              <a:rPr lang="zh-TW" altLang="zh-TW" sz="2400" dirty="0">
                <a:latin typeface="微軟正黑體" panose="020B0604030504040204" pitchFamily="34" charset="-120"/>
                <a:ea typeface="微軟正黑體" panose="020B0604030504040204" pitchFamily="34" charset="-120"/>
              </a:rPr>
              <a:t>速度之間的差異沒有統計學意義。換言之，研究發現，自動化週期</a:t>
            </a:r>
            <a:r>
              <a:rPr lang="zh-TW" altLang="zh-TW" sz="2400" b="1" dirty="0">
                <a:latin typeface="微軟正黑體" panose="020B0604030504040204" pitchFamily="34" charset="-120"/>
                <a:ea typeface="微軟正黑體" panose="020B0604030504040204" pitchFamily="34" charset="-120"/>
              </a:rPr>
              <a:t>不會影響</a:t>
            </a:r>
            <a:r>
              <a:rPr lang="zh-TW" altLang="zh-TW" sz="2400" dirty="0">
                <a:latin typeface="微軟正黑體" panose="020B0604030504040204" pitchFamily="34" charset="-120"/>
                <a:ea typeface="微軟正黑體" panose="020B0604030504040204" pitchFamily="34" charset="-120"/>
              </a:rPr>
              <a:t>駕駛員沿調查路段的速度選擇。</a:t>
            </a:r>
          </a:p>
        </p:txBody>
      </p:sp>
      <p:sp>
        <p:nvSpPr>
          <p:cNvPr id="8" name="矩形 7"/>
          <p:cNvSpPr/>
          <p:nvPr/>
        </p:nvSpPr>
        <p:spPr>
          <a:xfrm>
            <a:off x="9729216" y="1258269"/>
            <a:ext cx="1362456" cy="2095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519160" y="1258269"/>
            <a:ext cx="1006467" cy="2095800"/>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82383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p:nvPr/>
        </p:nvPicPr>
        <p:blipFill>
          <a:blip r:embed="rId2">
            <a:extLst>
              <a:ext uri="{28A0092B-C50C-407E-A947-70E740481C1C}">
                <a14:useLocalDpi xmlns:a14="http://schemas.microsoft.com/office/drawing/2010/main" val="0"/>
              </a:ext>
            </a:extLst>
          </a:blip>
          <a:stretch>
            <a:fillRect/>
          </a:stretch>
        </p:blipFill>
        <p:spPr>
          <a:xfrm>
            <a:off x="4933691" y="830072"/>
            <a:ext cx="7148581" cy="5343661"/>
          </a:xfrm>
          <a:prstGeom prst="rect">
            <a:avLst/>
          </a:prstGeom>
        </p:spPr>
      </p:pic>
      <p:sp>
        <p:nvSpPr>
          <p:cNvPr id="5" name="文字方塊 4">
            <a:extLst>
              <a:ext uri="{FF2B5EF4-FFF2-40B4-BE49-F238E27FC236}">
                <a16:creationId xmlns="" xmlns:a16="http://schemas.microsoft.com/office/drawing/2014/main" id="{74009ACB-C338-4B36-8DF2-AEBAF15F97F5}"/>
              </a:ext>
            </a:extLst>
          </p:cNvPr>
          <p:cNvSpPr txBox="1"/>
          <p:nvPr/>
        </p:nvSpPr>
        <p:spPr>
          <a:xfrm>
            <a:off x="212437" y="138545"/>
            <a:ext cx="2767104"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3. </a:t>
            </a:r>
            <a:r>
              <a:rPr lang="zh-TW" altLang="en-US" sz="2400" dirty="0">
                <a:latin typeface="微軟正黑體" panose="020B0604030504040204" pitchFamily="34" charset="-120"/>
                <a:ea typeface="微軟正黑體" panose="020B0604030504040204" pitchFamily="34" charset="-120"/>
              </a:rPr>
              <a:t>結果</a:t>
            </a:r>
            <a:r>
              <a:rPr lang="en-US" altLang="zh-TW" sz="2400" dirty="0">
                <a:latin typeface="微軟正黑體" panose="020B0604030504040204" pitchFamily="34" charset="-120"/>
                <a:ea typeface="微軟正黑體" panose="020B0604030504040204" pitchFamily="34" charset="-120"/>
              </a:rPr>
              <a:t>-NASA-TLX</a:t>
            </a:r>
            <a:endParaRPr lang="zh-TW" altLang="en-US" sz="2400" dirty="0">
              <a:latin typeface="微軟正黑體" panose="020B0604030504040204" pitchFamily="34" charset="-120"/>
              <a:ea typeface="微軟正黑體" panose="020B0604030504040204" pitchFamily="34" charset="-120"/>
            </a:endParaRPr>
          </a:p>
        </p:txBody>
      </p:sp>
      <p:sp>
        <p:nvSpPr>
          <p:cNvPr id="2" name="矩形 1"/>
          <p:cNvSpPr/>
          <p:nvPr/>
        </p:nvSpPr>
        <p:spPr>
          <a:xfrm>
            <a:off x="414529" y="1594396"/>
            <a:ext cx="4404360" cy="3348481"/>
          </a:xfrm>
          <a:prstGeom prst="rect">
            <a:avLst/>
          </a:prstGeom>
        </p:spPr>
        <p:txBody>
          <a:bodyPr wrap="square">
            <a:spAutoFit/>
          </a:bodyPr>
          <a:lstStyle/>
          <a:p>
            <a:pPr>
              <a:lnSpc>
                <a:spcPct val="150000"/>
              </a:lnSpc>
              <a:spcBef>
                <a:spcPts val="1200"/>
              </a:spcBef>
              <a:spcAft>
                <a:spcPts val="200"/>
              </a:spcAft>
              <a:buClr>
                <a:schemeClr val="accent1"/>
              </a:buClr>
              <a:buSzPct val="100000"/>
            </a:pPr>
            <a:r>
              <a:rPr lang="zh-TW" altLang="zh-TW" sz="2400" dirty="0">
                <a:latin typeface="微軟正黑體" panose="020B0604030504040204" pitchFamily="34" charset="-120"/>
                <a:ea typeface="微軟正黑體" panose="020B0604030504040204" pitchFamily="34" charset="-120"/>
              </a:rPr>
              <a:t>為了瞭解動駕駛是否會影響駕駛員的工作負荷</a:t>
            </a:r>
            <a:r>
              <a:rPr lang="zh-TW" altLang="en-US" sz="2400" dirty="0">
                <a:latin typeface="微軟正黑體" panose="020B0604030504040204" pitchFamily="34" charset="-120"/>
                <a:ea typeface="微軟正黑體" panose="020B0604030504040204" pitchFamily="34" charset="-120"/>
              </a:rPr>
              <a:t>，針對</a:t>
            </a:r>
            <a:r>
              <a:rPr lang="zh-TW" altLang="zh-TW" sz="2400" dirty="0">
                <a:latin typeface="微軟正黑體" panose="020B0604030504040204" pitchFamily="34" charset="-120"/>
                <a:ea typeface="微軟正黑體" panose="020B0604030504040204" pitchFamily="34" charset="-120"/>
              </a:rPr>
              <a:t>每個子量表進行了配對樣本</a:t>
            </a:r>
            <a:r>
              <a:rPr lang="en-US" altLang="zh-TW" sz="2400" dirty="0">
                <a:latin typeface="微軟正黑體" panose="020B0604030504040204" pitchFamily="34" charset="-120"/>
                <a:ea typeface="微軟正黑體" panose="020B0604030504040204" pitchFamily="34" charset="-120"/>
              </a:rPr>
              <a:t>t</a:t>
            </a:r>
            <a:r>
              <a:rPr lang="zh-TW" altLang="zh-TW" sz="2400" dirty="0">
                <a:latin typeface="微軟正黑體" panose="020B0604030504040204" pitchFamily="34" charset="-120"/>
                <a:ea typeface="微軟正黑體" panose="020B0604030504040204" pitchFamily="34" charset="-120"/>
              </a:rPr>
              <a:t>檢驗。研究發現，各子量表和總任務負荷指數均無顯著性差異（</a:t>
            </a:r>
            <a:r>
              <a:rPr lang="en-US" altLang="zh-TW" sz="2400" dirty="0">
                <a:latin typeface="微軟正黑體" panose="020B0604030504040204" pitchFamily="34" charset="-120"/>
                <a:ea typeface="微軟正黑體" panose="020B0604030504040204" pitchFamily="34" charset="-120"/>
              </a:rPr>
              <a:t>t=0.046</a:t>
            </a:r>
            <a:r>
              <a:rPr lang="zh-TW" altLang="zh-TW"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p=0.96</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0913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66800" y="1225549"/>
            <a:ext cx="10313406" cy="4894593"/>
          </a:xfrm>
        </p:spPr>
        <p:txBody>
          <a:bodyPr>
            <a:noAutofit/>
          </a:bodyPr>
          <a:lstStyle/>
          <a:p>
            <a:pPr marL="457200" indent="-457200">
              <a:lnSpc>
                <a:spcPct val="150000"/>
              </a:lnSpc>
              <a:buFont typeface="+mj-lt"/>
              <a:buAutoNum type="arabicPeriod"/>
            </a:pPr>
            <a:r>
              <a:rPr lang="zh-TW" altLang="en-US" sz="2400" dirty="0">
                <a:solidFill>
                  <a:schemeClr val="tx1"/>
                </a:solidFill>
                <a:latin typeface="微軟正黑體" panose="020B0604030504040204" pitchFamily="34" charset="-120"/>
                <a:ea typeface="微軟正黑體" panose="020B0604030504040204" pitchFamily="34" charset="-120"/>
              </a:rPr>
              <a:t>本研究為駕駛模擬實驗的初步結果，旨在研究自動駕駛對駕駛員工作負荷和工作表現可能產生</a:t>
            </a:r>
            <a:r>
              <a:rPr lang="zh-TW" altLang="en-US" sz="2400" dirty="0" smtClean="0">
                <a:solidFill>
                  <a:schemeClr val="tx1"/>
                </a:solidFill>
                <a:latin typeface="微軟正黑體" panose="020B0604030504040204" pitchFamily="34" charset="-120"/>
                <a:ea typeface="微軟正黑體" panose="020B0604030504040204" pitchFamily="34" charset="-120"/>
              </a:rPr>
              <a:t>的影響。</a:t>
            </a:r>
            <a:endParaRPr lang="zh-TW" altLang="en-US" sz="2400" dirty="0">
              <a:solidFill>
                <a:schemeClr val="tx1"/>
              </a:solidFill>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研究發現</a:t>
            </a:r>
            <a:r>
              <a:rPr lang="en-US" altLang="zh-TW" sz="2400" dirty="0">
                <a:latin typeface="微軟正黑體" panose="020B0604030504040204" pitchFamily="34" charset="-120"/>
                <a:ea typeface="微軟正黑體" panose="020B0604030504040204" pitchFamily="34" charset="-120"/>
              </a:rPr>
              <a:t>AM</a:t>
            </a:r>
            <a:r>
              <a:rPr lang="zh-TW" altLang="en-US" sz="2400" dirty="0">
                <a:latin typeface="微軟正黑體" panose="020B0604030504040204" pitchFamily="34" charset="-120"/>
                <a:ea typeface="微軟正黑體" panose="020B0604030504040204" pitchFamily="34" charset="-120"/>
              </a:rPr>
              <a:t>駕駛中，駕駛員更喜歡執行</a:t>
            </a:r>
            <a:r>
              <a:rPr lang="zh-TW" altLang="en-US" sz="2400" b="1" dirty="0">
                <a:solidFill>
                  <a:schemeClr val="tx1"/>
                </a:solidFill>
                <a:latin typeface="微軟正黑體" panose="020B0604030504040204" pitchFamily="34" charset="-120"/>
                <a:ea typeface="微軟正黑體" panose="020B0604030504040204" pitchFamily="34" charset="-120"/>
              </a:rPr>
              <a:t>多次超車動作</a:t>
            </a:r>
            <a:r>
              <a:rPr lang="zh-TW" altLang="en-US" sz="2400" dirty="0">
                <a:latin typeface="微軟正黑體" panose="020B0604030504040204" pitchFamily="34" charset="-120"/>
                <a:ea typeface="微軟正黑體" panose="020B0604030504040204" pitchFamily="34" charset="-120"/>
              </a:rPr>
              <a:t>；</a:t>
            </a:r>
            <a:r>
              <a:rPr lang="en-US" altLang="zh-TW" sz="2400" dirty="0">
                <a:latin typeface="微軟正黑體" panose="020B0604030504040204" pitchFamily="34" charset="-120"/>
                <a:ea typeface="微軟正黑體" panose="020B0604030504040204" pitchFamily="34" charset="-120"/>
              </a:rPr>
              <a:t>FM</a:t>
            </a:r>
            <a:r>
              <a:rPr lang="zh-TW" altLang="en-US" sz="2400" dirty="0">
                <a:latin typeface="微軟正黑體" panose="020B0604030504040204" pitchFamily="34" charset="-120"/>
                <a:ea typeface="微軟正黑體" panose="020B0604030504040204" pitchFamily="34" charset="-120"/>
              </a:rPr>
              <a:t>駕駛中，</a:t>
            </a:r>
            <a:r>
              <a:rPr lang="zh-TW" altLang="en-US" sz="2400" dirty="0" smtClean="0">
                <a:latin typeface="微軟正黑體" panose="020B0604030504040204" pitchFamily="34" charset="-120"/>
                <a:ea typeface="微軟正黑體" panose="020B0604030504040204" pitchFamily="34" charset="-120"/>
              </a:rPr>
              <a:t>駕駛員偏好</a:t>
            </a:r>
            <a:r>
              <a:rPr lang="zh-TW" altLang="en-US" sz="2400" b="1" dirty="0" smtClean="0">
                <a:latin typeface="微軟正黑體" panose="020B0604030504040204" pitchFamily="34" charset="-120"/>
                <a:ea typeface="微軟正黑體" panose="020B0604030504040204" pitchFamily="34" charset="-120"/>
              </a:rPr>
              <a:t>單</a:t>
            </a:r>
            <a:r>
              <a:rPr lang="zh-TW" altLang="en-US" sz="2400" b="1" dirty="0">
                <a:latin typeface="微軟正黑體" panose="020B0604030504040204" pitchFamily="34" charset="-120"/>
                <a:ea typeface="微軟正黑體" panose="020B0604030504040204" pitchFamily="34" charset="-120"/>
              </a:rPr>
              <a:t>次超車</a:t>
            </a:r>
            <a:r>
              <a:rPr lang="zh-TW" altLang="en-US" sz="2400" dirty="0">
                <a:latin typeface="微軟正黑體" panose="020B0604030504040204" pitchFamily="34" charset="-120"/>
                <a:ea typeface="微軟正黑體" panose="020B0604030504040204" pitchFamily="34" charset="-120"/>
              </a:rPr>
              <a:t>。</a:t>
            </a: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以前有過駕駛自動化期的駕駛員的行為更危險</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對</a:t>
            </a:r>
            <a:r>
              <a:rPr lang="en-US" altLang="zh-TW" sz="2400" dirty="0">
                <a:latin typeface="微軟正黑體" panose="020B0604030504040204" pitchFamily="34" charset="-120"/>
                <a:ea typeface="微軟正黑體" panose="020B0604030504040204" pitchFamily="34" charset="-120"/>
              </a:rPr>
              <a:t>FM</a:t>
            </a:r>
            <a:r>
              <a:rPr lang="zh-TW" altLang="en-US" sz="2400" dirty="0">
                <a:latin typeface="微軟正黑體" panose="020B0604030504040204" pitchFamily="34" charset="-120"/>
                <a:ea typeface="微軟正黑體" panose="020B0604030504040204" pitchFamily="34" charset="-120"/>
              </a:rPr>
              <a:t>和</a:t>
            </a:r>
            <a:r>
              <a:rPr lang="en-US" altLang="zh-TW" sz="2400" dirty="0" smtClean="0">
                <a:latin typeface="微軟正黑體" panose="020B0604030504040204" pitchFamily="34" charset="-120"/>
                <a:ea typeface="微軟正黑體" panose="020B0604030504040204" pitchFamily="34" charset="-120"/>
              </a:rPr>
              <a:t>AM</a:t>
            </a:r>
            <a:r>
              <a:rPr lang="zh-TW" altLang="en-US" sz="2400" dirty="0" smtClean="0">
                <a:latin typeface="微軟正黑體" panose="020B0604030504040204" pitchFamily="34" charset="-120"/>
                <a:ea typeface="微軟正黑體" panose="020B0604030504040204" pitchFamily="34" charset="-120"/>
              </a:rPr>
              <a:t>劇本的平均速度</a:t>
            </a:r>
            <a:r>
              <a:rPr lang="zh-TW" altLang="en-US" sz="2400" dirty="0">
                <a:latin typeface="微軟正黑體" panose="020B0604030504040204" pitchFamily="34" charset="-120"/>
                <a:ea typeface="微軟正黑體" panose="020B0604030504040204" pitchFamily="34" charset="-120"/>
              </a:rPr>
              <a:t>的分析</a:t>
            </a:r>
            <a:r>
              <a:rPr lang="zh-TW" altLang="en-US" sz="2400" dirty="0" smtClean="0">
                <a:latin typeface="微軟正黑體" panose="020B0604030504040204" pitchFamily="34" charset="-120"/>
                <a:ea typeface="微軟正黑體" panose="020B0604030504040204" pitchFamily="34" charset="-120"/>
              </a:rPr>
              <a:t>表明，</a:t>
            </a:r>
            <a:r>
              <a:rPr lang="en-US" altLang="zh-TW" sz="2400" dirty="0" smtClean="0">
                <a:latin typeface="微軟正黑體" panose="020B0604030504040204" pitchFamily="34" charset="-120"/>
                <a:ea typeface="微軟正黑體" panose="020B0604030504040204" pitchFamily="34" charset="-120"/>
              </a:rPr>
              <a:t>AM</a:t>
            </a:r>
            <a:r>
              <a:rPr lang="zh-TW" altLang="en-US" sz="2400" dirty="0">
                <a:latin typeface="微軟正黑體" panose="020B0604030504040204" pitchFamily="34" charset="-120"/>
                <a:ea typeface="微軟正黑體" panose="020B0604030504040204" pitchFamily="34" charset="-120"/>
              </a:rPr>
              <a:t>的速度始終比</a:t>
            </a:r>
            <a:r>
              <a:rPr lang="en-US" altLang="zh-TW" sz="2400" dirty="0">
                <a:latin typeface="微軟正黑體" panose="020B0604030504040204" pitchFamily="34" charset="-120"/>
                <a:ea typeface="微軟正黑體" panose="020B0604030504040204" pitchFamily="34" charset="-120"/>
              </a:rPr>
              <a:t>FM</a:t>
            </a:r>
            <a:r>
              <a:rPr lang="zh-TW" altLang="en-US" sz="2400" dirty="0" smtClean="0">
                <a:latin typeface="微軟正黑體" panose="020B0604030504040204" pitchFamily="34" charset="-120"/>
                <a:ea typeface="微軟正黑體" panose="020B0604030504040204" pitchFamily="34" charset="-120"/>
              </a:rPr>
              <a:t>高，但無顯著差異。</a:t>
            </a:r>
            <a:endParaRPr lang="zh-TW" altLang="en-US" sz="2400" dirty="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endParaRPr lang="zh-TW" altLang="en-US" sz="24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 xmlns:a16="http://schemas.microsoft.com/office/drawing/2014/main" id="{C36E7471-CB96-4D74-A479-59AA1A94B867}"/>
              </a:ext>
            </a:extLst>
          </p:cNvPr>
          <p:cNvSpPr txBox="1"/>
          <p:nvPr/>
        </p:nvSpPr>
        <p:spPr>
          <a:xfrm>
            <a:off x="212437" y="138545"/>
            <a:ext cx="1125629"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4. </a:t>
            </a:r>
            <a:r>
              <a:rPr lang="zh-TW" altLang="en-US" sz="2400" dirty="0">
                <a:latin typeface="微軟正黑體" panose="020B0604030504040204" pitchFamily="34" charset="-120"/>
                <a:ea typeface="微軟正黑體" panose="020B0604030504040204" pitchFamily="34" charset="-120"/>
              </a:rPr>
              <a:t>結論</a:t>
            </a:r>
          </a:p>
        </p:txBody>
      </p:sp>
    </p:spTree>
    <p:extLst>
      <p:ext uri="{BB962C8B-B14F-4D97-AF65-F5344CB8AC3E}">
        <p14:creationId xmlns:p14="http://schemas.microsoft.com/office/powerpoint/2010/main" val="289944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66800" y="1225549"/>
            <a:ext cx="10313406" cy="4894593"/>
          </a:xfrm>
        </p:spPr>
        <p:txBody>
          <a:bodyPr>
            <a:noAutofit/>
          </a:bodyPr>
          <a:lstStyle/>
          <a:p>
            <a:pPr marL="457200" indent="-457200">
              <a:lnSpc>
                <a:spcPct val="150000"/>
              </a:lnSpc>
              <a:buFont typeface="+mj-lt"/>
              <a:buAutoNum type="arabicPeriod"/>
            </a:pPr>
            <a:r>
              <a:rPr lang="en-US" altLang="zh-TW" sz="2400" dirty="0" smtClean="0">
                <a:latin typeface="微軟正黑體" panose="020B0604030504040204" pitchFamily="34" charset="-120"/>
                <a:ea typeface="微軟正黑體" panose="020B0604030504040204" pitchFamily="34" charset="-120"/>
              </a:rPr>
              <a:t>NASA-TLX</a:t>
            </a:r>
            <a:r>
              <a:rPr lang="zh-TW" altLang="en-US" sz="2400" dirty="0">
                <a:latin typeface="微軟正黑體" panose="020B0604030504040204" pitchFamily="34" charset="-120"/>
                <a:ea typeface="微軟正黑體" panose="020B0604030504040204" pitchFamily="34" charset="-120"/>
              </a:rPr>
              <a:t>問卷的分析並未在</a:t>
            </a:r>
            <a:r>
              <a:rPr lang="en-US" altLang="zh-TW" sz="2400" dirty="0">
                <a:latin typeface="微軟正黑體" panose="020B0604030504040204" pitchFamily="34" charset="-120"/>
                <a:ea typeface="微軟正黑體" panose="020B0604030504040204" pitchFamily="34" charset="-120"/>
              </a:rPr>
              <a:t>AM</a:t>
            </a:r>
            <a:r>
              <a:rPr lang="zh-TW" altLang="en-US" sz="2400" dirty="0">
                <a:latin typeface="微軟正黑體" panose="020B0604030504040204" pitchFamily="34" charset="-120"/>
                <a:ea typeface="微軟正黑體" panose="020B0604030504040204" pitchFamily="34" charset="-120"/>
              </a:rPr>
              <a:t>和</a:t>
            </a:r>
            <a:r>
              <a:rPr lang="en-US" altLang="zh-TW" sz="2400" dirty="0" smtClean="0">
                <a:latin typeface="微軟正黑體" panose="020B0604030504040204" pitchFamily="34" charset="-120"/>
                <a:ea typeface="微軟正黑體" panose="020B0604030504040204" pitchFamily="34" charset="-120"/>
              </a:rPr>
              <a:t>FM</a:t>
            </a:r>
            <a:r>
              <a:rPr lang="zh-TW" altLang="en-US" sz="2400" dirty="0" smtClean="0">
                <a:latin typeface="微軟正黑體" panose="020B0604030504040204" pitchFamily="34" charset="-120"/>
                <a:ea typeface="微軟正黑體" panose="020B0604030504040204" pitchFamily="34" charset="-120"/>
              </a:rPr>
              <a:t>劇本中</a:t>
            </a:r>
            <a:r>
              <a:rPr lang="zh-TW" altLang="en-US" sz="2400" dirty="0">
                <a:latin typeface="微軟正黑體" panose="020B0604030504040204" pitchFamily="34" charset="-120"/>
                <a:ea typeface="微軟正黑體" panose="020B0604030504040204" pitchFamily="34" charset="-120"/>
              </a:rPr>
              <a:t>感知到的工作負荷的</a:t>
            </a:r>
            <a:r>
              <a:rPr lang="zh-TW" altLang="en-US" sz="2400" dirty="0" smtClean="0">
                <a:latin typeface="微軟正黑體" panose="020B0604030504040204" pitchFamily="34" charset="-120"/>
                <a:ea typeface="微軟正黑體" panose="020B0604030504040204" pitchFamily="34" charset="-120"/>
              </a:rPr>
              <a:t>駕駛員之間有顯著</a:t>
            </a:r>
            <a:r>
              <a:rPr lang="zh-TW" altLang="en-US" sz="2400" dirty="0">
                <a:latin typeface="微軟正黑體" panose="020B0604030504040204" pitchFamily="34" charset="-120"/>
                <a:ea typeface="微軟正黑體" panose="020B0604030504040204" pitchFamily="34" charset="-120"/>
              </a:rPr>
              <a:t>差異</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研究結果並未顯示自動化對駕駛表現的顯著後效應，儘管在某些情况下，先前有駕駛自動化期的駕駛人的行為更危險。</a:t>
            </a:r>
          </a:p>
        </p:txBody>
      </p:sp>
      <p:sp>
        <p:nvSpPr>
          <p:cNvPr id="4" name="文字方塊 3">
            <a:extLst>
              <a:ext uri="{FF2B5EF4-FFF2-40B4-BE49-F238E27FC236}">
                <a16:creationId xmlns="" xmlns:a16="http://schemas.microsoft.com/office/drawing/2014/main" id="{C36E7471-CB96-4D74-A479-59AA1A94B867}"/>
              </a:ext>
            </a:extLst>
          </p:cNvPr>
          <p:cNvSpPr txBox="1"/>
          <p:nvPr/>
        </p:nvSpPr>
        <p:spPr>
          <a:xfrm>
            <a:off x="212437" y="138545"/>
            <a:ext cx="1125629"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4. </a:t>
            </a:r>
            <a:r>
              <a:rPr lang="zh-TW" altLang="en-US" sz="2400" dirty="0">
                <a:latin typeface="微軟正黑體" panose="020B0604030504040204" pitchFamily="34" charset="-120"/>
                <a:ea typeface="微軟正黑體" panose="020B0604030504040204" pitchFamily="34" charset="-120"/>
              </a:rPr>
              <a:t>結論</a:t>
            </a:r>
          </a:p>
        </p:txBody>
      </p:sp>
    </p:spTree>
    <p:extLst>
      <p:ext uri="{BB962C8B-B14F-4D97-AF65-F5344CB8AC3E}">
        <p14:creationId xmlns:p14="http://schemas.microsoft.com/office/powerpoint/2010/main" val="3165484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66800" y="1225549"/>
            <a:ext cx="10313406" cy="4894593"/>
          </a:xfrm>
        </p:spPr>
        <p:txBody>
          <a:bodyPr>
            <a:noAutofit/>
          </a:bodyPr>
          <a:lstStyle/>
          <a:p>
            <a:pPr marL="457200" indent="-457200">
              <a:lnSpc>
                <a:spcPct val="150000"/>
              </a:lnSpc>
              <a:buFont typeface="+mj-lt"/>
              <a:buAutoNum type="arabicPeriod"/>
            </a:pPr>
            <a:r>
              <a:rPr lang="zh-TW" altLang="en-US" sz="2400" dirty="0">
                <a:latin typeface="微軟正黑體" panose="020B0604030504040204" pitchFamily="34" charset="-120"/>
                <a:ea typeface="微軟正黑體" panose="020B0604030504040204" pitchFamily="34" charset="-120"/>
              </a:rPr>
              <a:t>將其他道路環境（鄉村和城市道路）上，調查經歷過自動駕駛的駕駛員的行為。</a:t>
            </a: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研究不同的次要任務，包括參與的類型和程度。</a:t>
            </a: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參與者的樣本進行擴大，以提供自動化駕駛對駕駛員工作負荷和績效的不同影響結果。</a:t>
            </a:r>
            <a:endParaRPr lang="en-US" altLang="zh-TW" sz="2400" dirty="0">
              <a:latin typeface="微軟正黑體" panose="020B0604030504040204" pitchFamily="34" charset="-120"/>
              <a:ea typeface="微軟正黑體" panose="020B0604030504040204" pitchFamily="34" charset="-120"/>
            </a:endParaRPr>
          </a:p>
          <a:p>
            <a:pPr marL="457200" indent="-457200">
              <a:buFont typeface="+mj-lt"/>
              <a:buAutoNum type="arabicPeriod"/>
            </a:pPr>
            <a:r>
              <a:rPr lang="zh-TW" altLang="en-US" sz="2400" dirty="0">
                <a:latin typeface="微軟正黑體" panose="020B0604030504040204" pitchFamily="34" charset="-120"/>
                <a:ea typeface="微軟正黑體" panose="020B0604030504040204" pitchFamily="34" charset="-120"/>
              </a:rPr>
              <a:t>對駕駛感受和駕駛表現的進一步調查正在進行中，將改變自動化過程中輔助任務的類型和參與程度以及駕駛員對自動駕駛的體驗。</a:t>
            </a:r>
          </a:p>
        </p:txBody>
      </p:sp>
      <p:sp>
        <p:nvSpPr>
          <p:cNvPr id="4" name="文字方塊 3">
            <a:extLst>
              <a:ext uri="{FF2B5EF4-FFF2-40B4-BE49-F238E27FC236}">
                <a16:creationId xmlns="" xmlns:a16="http://schemas.microsoft.com/office/drawing/2014/main" id="{C36E7471-CB96-4D74-A479-59AA1A94B867}"/>
              </a:ext>
            </a:extLst>
          </p:cNvPr>
          <p:cNvSpPr txBox="1"/>
          <p:nvPr/>
        </p:nvSpPr>
        <p:spPr>
          <a:xfrm>
            <a:off x="212437" y="138545"/>
            <a:ext cx="3720890"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4. </a:t>
            </a:r>
            <a:r>
              <a:rPr lang="zh-TW" altLang="en-US" sz="2400" dirty="0" smtClean="0">
                <a:latin typeface="微軟正黑體" panose="020B0604030504040204" pitchFamily="34" charset="-120"/>
                <a:ea typeface="微軟正黑體" panose="020B0604030504040204" pitchFamily="34" charset="-120"/>
              </a:rPr>
              <a:t>結論</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侷限</a:t>
            </a:r>
            <a:r>
              <a:rPr lang="zh-TW" altLang="en-US" sz="2400" dirty="0">
                <a:latin typeface="微軟正黑體" panose="020B0604030504040204" pitchFamily="34" charset="-120"/>
                <a:ea typeface="微軟正黑體" panose="020B0604030504040204" pitchFamily="34" charset="-120"/>
              </a:rPr>
              <a:t>性與未來研究</a:t>
            </a:r>
          </a:p>
        </p:txBody>
      </p:sp>
    </p:spTree>
    <p:extLst>
      <p:ext uri="{BB962C8B-B14F-4D97-AF65-F5344CB8AC3E}">
        <p14:creationId xmlns:p14="http://schemas.microsoft.com/office/powerpoint/2010/main" val="26427687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254A96DA-9A28-485D-8E15-B4CE6376FC49}"/>
              </a:ext>
            </a:extLst>
          </p:cNvPr>
          <p:cNvSpPr txBox="1"/>
          <p:nvPr/>
        </p:nvSpPr>
        <p:spPr>
          <a:xfrm>
            <a:off x="2490404" y="2735244"/>
            <a:ext cx="7802136" cy="1200329"/>
          </a:xfrm>
          <a:prstGeom prst="rect">
            <a:avLst/>
          </a:prstGeom>
          <a:noFill/>
        </p:spPr>
        <p:txBody>
          <a:bodyPr wrap="none" rtlCol="0">
            <a:spAutoFit/>
          </a:bodyPr>
          <a:lstStyle/>
          <a:p>
            <a:pPr algn="ctr"/>
            <a:r>
              <a:rPr lang="zh-TW" altLang="en-US" sz="7200" b="1" dirty="0" smtClean="0">
                <a:solidFill>
                  <a:srgbClr val="00B0F0"/>
                </a:solidFill>
                <a:latin typeface="微軟正黑體" panose="020B0604030504040204" pitchFamily="34" charset="-120"/>
                <a:ea typeface="微軟正黑體" panose="020B0604030504040204" pitchFamily="34" charset="-120"/>
              </a:rPr>
              <a:t>報告結束 謝謝聆聽</a:t>
            </a:r>
            <a:endParaRPr lang="zh-TW" altLang="en-US" sz="7200" b="1" dirty="0">
              <a:solidFill>
                <a:srgbClr val="00B0F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522360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
        <p:nvSpPr>
          <p:cNvPr id="3" name="內容版面配置區 2">
            <a:extLst>
              <a:ext uri="{FF2B5EF4-FFF2-40B4-BE49-F238E27FC236}">
                <a16:creationId xmlns="" xmlns:a16="http://schemas.microsoft.com/office/drawing/2014/main" id="{4328A63B-E67F-4B0D-B38C-CB6123E1F9BA}"/>
              </a:ext>
            </a:extLst>
          </p:cNvPr>
          <p:cNvSpPr txBox="1">
            <a:spLocks/>
          </p:cNvSpPr>
          <p:nvPr/>
        </p:nvSpPr>
        <p:spPr>
          <a:xfrm>
            <a:off x="921000" y="1263843"/>
            <a:ext cx="103500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手動駕駛到自動駕駛和接管請求</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(take-over request, TOR)</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的控制轉換</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(Eriksson &amp; Stanton, 2017; Wright et al., 2017; </a:t>
            </a:r>
            <a:r>
              <a:rPr lang="en-US" altLang="zh-TW" sz="2400" dirty="0" err="1">
                <a:latin typeface="微軟正黑體" panose="020B0604030504040204" pitchFamily="34" charset="-120"/>
                <a:ea typeface="微軟正黑體" panose="020B0604030504040204" pitchFamily="34" charset="-120"/>
                <a:cs typeface="Times New Roman" panose="02020603050405020304" pitchFamily="18" charset="0"/>
              </a:rPr>
              <a:t>Naujoks</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et al., 2016; </a:t>
            </a:r>
            <a:r>
              <a:rPr lang="en-US" altLang="zh-TW" sz="2400" dirty="0" err="1">
                <a:latin typeface="微軟正黑體" panose="020B0604030504040204" pitchFamily="34" charset="-120"/>
                <a:ea typeface="微軟正黑體" panose="020B0604030504040204" pitchFamily="34" charset="-120"/>
                <a:cs typeface="Times New Roman" panose="02020603050405020304" pitchFamily="18" charset="0"/>
              </a:rPr>
              <a:t>Borowsky</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&amp; Bar-Gera, 2017)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p>
          <a:p>
            <a:pPr algn="just">
              <a:lnSpc>
                <a:spcPct val="150000"/>
              </a:lnSpc>
              <a:buFont typeface="Wingdings" panose="05000000000000000000" pitchFamily="2" charset="2"/>
              <a:buChar char="l"/>
            </a:pP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駕駛員的主觀心理</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生理狀態</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從自動</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駕駛</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轉換</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到</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手動</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控制</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之後的</a:t>
            </a:r>
            <a:r>
              <a:rPr lang="zh-TW" altLang="en-US" sz="2400" dirty="0" smtClean="0">
                <a:latin typeface="微軟正黑體" panose="020B0604030504040204" pitchFamily="34" charset="-120"/>
                <a:ea typeface="微軟正黑體" panose="020B0604030504040204" pitchFamily="34" charset="-120"/>
                <a:cs typeface="Times New Roman" panose="02020603050405020304" pitchFamily="18" charset="0"/>
              </a:rPr>
              <a:t>駕駛行為如何</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改變</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是常見</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的</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議</a:t>
            </a: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題。</a:t>
            </a:r>
            <a:endPar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endParaRPr>
          </a:p>
          <a:p>
            <a:pPr algn="just">
              <a:lnSpc>
                <a:spcPct val="150000"/>
              </a:lnSpc>
              <a:buFont typeface="Wingdings" panose="05000000000000000000" pitchFamily="2" charset="2"/>
              <a:buChar char="l"/>
            </a:pPr>
            <a:r>
              <a:rPr lang="zh-TW"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工作量</a:t>
            </a:r>
            <a:r>
              <a:rPr lang="en-US" altLang="zh-TW" sz="2400" dirty="0" smtClean="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(workload) </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和態勢感知</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(situation awareness, SA) </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是分析這些問題以及駕駛性能</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 </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(driving performance)</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 </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的主要變量</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(Eriksson &amp; Stanton, 2017; </a:t>
            </a:r>
            <a:r>
              <a:rPr lang="en-US" altLang="zh-TW" sz="2400" dirty="0" err="1">
                <a:latin typeface="微軟正黑體" panose="020B0604030504040204" pitchFamily="34" charset="-120"/>
                <a:ea typeface="微軟正黑體" panose="020B0604030504040204" pitchFamily="34" charset="-120"/>
                <a:cs typeface="Times New Roman" panose="02020603050405020304" pitchFamily="18" charset="0"/>
              </a:rPr>
              <a:t>Stapel</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 et al., 2019)</a:t>
            </a:r>
            <a:r>
              <a:rPr lang="zh-TW" altLang="zh-TW" sz="2400" dirty="0">
                <a:latin typeface="微軟正黑體" panose="020B0604030504040204" pitchFamily="34" charset="-120"/>
                <a:ea typeface="微軟正黑體" panose="020B0604030504040204" pitchFamily="34" charset="-120"/>
                <a:cs typeface="Times New Roman" panose="02020603050405020304" pitchFamily="18" charset="0"/>
              </a:rPr>
              <a:t>。</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2884137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
        <p:nvSpPr>
          <p:cNvPr id="3" name="內容版面配置區 2">
            <a:extLst>
              <a:ext uri="{FF2B5EF4-FFF2-40B4-BE49-F238E27FC236}">
                <a16:creationId xmlns="" xmlns:a16="http://schemas.microsoft.com/office/drawing/2014/main" id="{4328A63B-E67F-4B0D-B38C-CB6123E1F9BA}"/>
              </a:ext>
            </a:extLst>
          </p:cNvPr>
          <p:cNvSpPr txBox="1">
            <a:spLocks/>
          </p:cNvSpPr>
          <p:nvPr/>
        </p:nvSpPr>
        <p:spPr>
          <a:xfrm>
            <a:off x="921000" y="1263843"/>
            <a:ext cx="103500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次要</a:t>
            </a:r>
            <a:r>
              <a:rPr lang="zh-TW" altLang="en-US" sz="2400" dirty="0">
                <a:latin typeface="微軟正黑體" panose="020B0604030504040204" pitchFamily="34" charset="-120"/>
                <a:ea typeface="微軟正黑體" panose="020B0604030504040204" pitchFamily="34" charset="-120"/>
              </a:rPr>
              <a:t>任務的參與類型和</a:t>
            </a:r>
            <a:r>
              <a:rPr lang="zh-TW" altLang="en-US" sz="2400" dirty="0" smtClean="0">
                <a:latin typeface="微軟正黑體" panose="020B0604030504040204" pitchFamily="34" charset="-120"/>
                <a:ea typeface="微軟正黑體" panose="020B0604030504040204" pitchFamily="34" charset="-120"/>
              </a:rPr>
              <a:t>程度，</a:t>
            </a:r>
            <a:r>
              <a:rPr lang="zh-TW" altLang="en-US" sz="2400" dirty="0">
                <a:latin typeface="微軟正黑體" panose="020B0604030504040204" pitchFamily="34" charset="-120"/>
                <a:ea typeface="微軟正黑體" panose="020B0604030504040204" pitchFamily="34" charset="-120"/>
              </a:rPr>
              <a:t>以</a:t>
            </a:r>
            <a:r>
              <a:rPr lang="zh-TW" altLang="en-US" sz="2400" dirty="0" smtClean="0">
                <a:latin typeface="微軟正黑體" panose="020B0604030504040204" pitchFamily="34" charset="-120"/>
                <a:ea typeface="微軟正黑體" panose="020B0604030504040204" pitchFamily="34" charset="-120"/>
              </a:rPr>
              <a:t>評估自動</a:t>
            </a:r>
            <a:r>
              <a:rPr lang="zh-TW" altLang="en-US" sz="2400" dirty="0">
                <a:latin typeface="微軟正黑體" panose="020B0604030504040204" pitchFamily="34" charset="-120"/>
                <a:ea typeface="微軟正黑體" panose="020B0604030504040204" pitchFamily="34" charset="-120"/>
              </a:rPr>
              <a:t>駕駛對疲勞、壓力和工作量的</a:t>
            </a:r>
            <a:r>
              <a:rPr lang="zh-TW" altLang="en-US" sz="2400" dirty="0" smtClean="0">
                <a:latin typeface="微軟正黑體" panose="020B0604030504040204" pitchFamily="34" charset="-120"/>
                <a:ea typeface="微軟正黑體" panose="020B0604030504040204" pitchFamily="34" charset="-120"/>
              </a:rPr>
              <a:t>影響</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Neubauer</a:t>
            </a:r>
            <a:r>
              <a:rPr lang="en-US" altLang="zh-TW" sz="2400" dirty="0">
                <a:latin typeface="微軟正黑體" panose="020B0604030504040204" pitchFamily="34" charset="-120"/>
                <a:ea typeface="微軟正黑體" panose="020B0604030504040204" pitchFamily="34" charset="-120"/>
              </a:rPr>
              <a:t> et al., </a:t>
            </a:r>
            <a:r>
              <a:rPr lang="en-US" altLang="zh-TW" sz="2400" dirty="0">
                <a:solidFill>
                  <a:schemeClr val="tx1"/>
                </a:solidFill>
                <a:latin typeface="微軟正黑體" panose="020B0604030504040204" pitchFamily="34" charset="-120"/>
                <a:ea typeface="微軟正黑體" panose="020B0604030504040204" pitchFamily="34" charset="-120"/>
              </a:rPr>
              <a:t>2012, 2014)</a:t>
            </a:r>
            <a:r>
              <a:rPr lang="zh-TW" altLang="en-US" sz="2400" dirty="0">
                <a:solidFill>
                  <a:schemeClr val="tx1"/>
                </a:solidFill>
                <a:latin typeface="微軟正黑體" panose="020B0604030504040204" pitchFamily="34" charset="-120"/>
                <a:ea typeface="微軟正黑體" panose="020B0604030504040204" pitchFamily="34" charset="-120"/>
              </a:rPr>
              <a:t>。</a:t>
            </a:r>
            <a:endParaRPr lang="en-US" altLang="zh-TW" sz="2400" dirty="0">
              <a:solidFill>
                <a:schemeClr val="tx1"/>
              </a:solidFill>
              <a:latin typeface="微軟正黑體" panose="020B0604030504040204" pitchFamily="34" charset="-120"/>
              <a:ea typeface="微軟正黑體" panose="020B0604030504040204" pitchFamily="34" charset="-120"/>
            </a:endParaRPr>
          </a:p>
          <a:p>
            <a:pPr algn="just">
              <a:lnSpc>
                <a:spcPct val="150000"/>
              </a:lnSpc>
              <a:buFont typeface="Wingdings" panose="05000000000000000000" pitchFamily="2" charset="2"/>
              <a:buChar char="l"/>
            </a:pPr>
            <a:r>
              <a:rPr lang="zh-TW" altLang="en-US" sz="2400" dirty="0">
                <a:solidFill>
                  <a:schemeClr val="tx1"/>
                </a:solidFill>
                <a:latin typeface="微軟正黑體" panose="020B0604030504040204" pitchFamily="34" charset="-120"/>
                <a:ea typeface="微軟正黑體" panose="020B0604030504040204" pitchFamily="34" charset="-120"/>
              </a:rPr>
              <a:t>研究不同級別的自動化和次要任務相關</a:t>
            </a:r>
            <a:r>
              <a:rPr lang="zh-TW" altLang="en-US" sz="2400" dirty="0">
                <a:latin typeface="微軟正黑體" panose="020B0604030504040204" pitchFamily="34" charset="-120"/>
                <a:ea typeface="微軟正黑體" panose="020B0604030504040204" pitchFamily="34" charset="-120"/>
              </a:rPr>
              <a:t>的駕駛</a:t>
            </a:r>
            <a:r>
              <a:rPr lang="zh-TW" altLang="en-US" sz="2400" dirty="0" smtClean="0">
                <a:latin typeface="微軟正黑體" panose="020B0604030504040204" pitchFamily="34" charset="-120"/>
                <a:ea typeface="微軟正黑體" panose="020B0604030504040204" pitchFamily="34" charset="-120"/>
              </a:rPr>
              <a:t>性能來</a:t>
            </a:r>
            <a:r>
              <a:rPr lang="zh-TW" altLang="en-US" sz="2400" dirty="0">
                <a:latin typeface="微軟正黑體" panose="020B0604030504040204" pitchFamily="34" charset="-120"/>
                <a:ea typeface="微軟正黑體" panose="020B0604030504040204" pitchFamily="34" charset="-120"/>
              </a:rPr>
              <a:t>評估其對駕駛性能的</a:t>
            </a:r>
            <a:r>
              <a:rPr lang="zh-TW" altLang="en-US" sz="2400" dirty="0" smtClean="0">
                <a:latin typeface="微軟正黑體" panose="020B0604030504040204" pitchFamily="34" charset="-120"/>
                <a:ea typeface="微軟正黑體" panose="020B0604030504040204" pitchFamily="34" charset="-120"/>
              </a:rPr>
              <a:t>影響，</a:t>
            </a:r>
            <a:r>
              <a:rPr lang="zh-TW" altLang="en-US" sz="2400" dirty="0">
                <a:latin typeface="微軟正黑體" panose="020B0604030504040204" pitchFamily="34" charset="-120"/>
                <a:ea typeface="微軟正黑體" panose="020B0604030504040204" pitchFamily="34" charset="-120"/>
              </a:rPr>
              <a:t>以及駕駛員的工作量和疲勞</a:t>
            </a:r>
            <a:r>
              <a:rPr lang="zh-TW" altLang="en-US" sz="2400" dirty="0" smtClean="0">
                <a:latin typeface="微軟正黑體" panose="020B0604030504040204" pitchFamily="34" charset="-120"/>
                <a:ea typeface="微軟正黑體" panose="020B0604030504040204" pitchFamily="34" charset="-120"/>
              </a:rPr>
              <a:t>程度</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Borowsky</a:t>
            </a:r>
            <a:r>
              <a:rPr lang="en-US" altLang="zh-TW" sz="2400" dirty="0">
                <a:latin typeface="微軟正黑體" panose="020B0604030504040204" pitchFamily="34" charset="-120"/>
                <a:ea typeface="微軟正黑體" panose="020B0604030504040204" pitchFamily="34" charset="-120"/>
              </a:rPr>
              <a:t> &amp; </a:t>
            </a:r>
            <a:r>
              <a:rPr lang="en-US" altLang="zh-TW" sz="2400" dirty="0" err="1">
                <a:latin typeface="微軟正黑體" panose="020B0604030504040204" pitchFamily="34" charset="-120"/>
                <a:ea typeface="微軟正黑體" panose="020B0604030504040204" pitchFamily="34" charset="-120"/>
              </a:rPr>
              <a:t>Oron-Gilad</a:t>
            </a:r>
            <a:r>
              <a:rPr lang="en-US" altLang="zh-TW" sz="2400" dirty="0">
                <a:latin typeface="微軟正黑體" panose="020B0604030504040204" pitchFamily="34" charset="-120"/>
                <a:ea typeface="微軟正黑體" panose="020B0604030504040204" pitchFamily="34" charset="-120"/>
              </a:rPr>
              <a:t>, 2016; </a:t>
            </a:r>
            <a:r>
              <a:rPr lang="en-US" altLang="zh-TW" sz="2400" dirty="0" err="1">
                <a:latin typeface="微軟正黑體" panose="020B0604030504040204" pitchFamily="34" charset="-120"/>
                <a:ea typeface="微軟正黑體" panose="020B0604030504040204" pitchFamily="34" charset="-120"/>
              </a:rPr>
              <a:t>Naujoks</a:t>
            </a:r>
            <a:r>
              <a:rPr lang="en-US" altLang="zh-TW" sz="2400" dirty="0">
                <a:latin typeface="微軟正黑體" panose="020B0604030504040204" pitchFamily="34" charset="-120"/>
                <a:ea typeface="微軟正黑體" panose="020B0604030504040204" pitchFamily="34" charset="-120"/>
              </a:rPr>
              <a:t> et al., 2016; </a:t>
            </a:r>
            <a:r>
              <a:rPr lang="en-US" altLang="zh-TW" sz="2400" dirty="0" err="1">
                <a:latin typeface="微軟正黑體" panose="020B0604030504040204" pitchFamily="34" charset="-120"/>
                <a:ea typeface="微軟正黑體" panose="020B0604030504040204" pitchFamily="34" charset="-120"/>
              </a:rPr>
              <a:t>Neubauer</a:t>
            </a:r>
            <a:r>
              <a:rPr lang="en-US" altLang="zh-TW" sz="2400" dirty="0">
                <a:latin typeface="微軟正黑體" panose="020B0604030504040204" pitchFamily="34" charset="-120"/>
                <a:ea typeface="微軟正黑體" panose="020B0604030504040204" pitchFamily="34" charset="-120"/>
              </a:rPr>
              <a:t> et al., 2012; </a:t>
            </a:r>
            <a:r>
              <a:rPr lang="en-US" altLang="zh-TW" sz="2400" dirty="0" err="1">
                <a:latin typeface="微軟正黑體" panose="020B0604030504040204" pitchFamily="34" charset="-120"/>
                <a:ea typeface="微軟正黑體" panose="020B0604030504040204" pitchFamily="34" charset="-120"/>
              </a:rPr>
              <a:t>Shen</a:t>
            </a:r>
            <a:r>
              <a:rPr lang="en-US" altLang="zh-TW" sz="2400" dirty="0">
                <a:latin typeface="微軟正黑體" panose="020B0604030504040204" pitchFamily="34" charset="-120"/>
                <a:ea typeface="微軟正黑體" panose="020B0604030504040204" pitchFamily="34" charset="-120"/>
              </a:rPr>
              <a:t> &amp; </a:t>
            </a:r>
            <a:r>
              <a:rPr lang="en-US" altLang="zh-TW" sz="2400" dirty="0" err="1">
                <a:latin typeface="微軟正黑體" panose="020B0604030504040204" pitchFamily="34" charset="-120"/>
                <a:ea typeface="微軟正黑體" panose="020B0604030504040204" pitchFamily="34" charset="-120"/>
              </a:rPr>
              <a:t>Neyens</a:t>
            </a:r>
            <a:r>
              <a:rPr lang="en-US" altLang="zh-TW" sz="2400" dirty="0">
                <a:latin typeface="微軟正黑體" panose="020B0604030504040204" pitchFamily="34" charset="-120"/>
                <a:ea typeface="微軟正黑體" panose="020B0604030504040204" pitchFamily="34" charset="-120"/>
              </a:rPr>
              <a:t>, 2017)</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gn="just">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研究駕駛模擬器和測試軌跡</a:t>
            </a:r>
            <a:r>
              <a:rPr lang="en-US" altLang="zh-TW" sz="2400" dirty="0">
                <a:latin typeface="微軟正黑體" panose="020B0604030504040204" pitchFamily="34" charset="-120"/>
                <a:ea typeface="微軟正黑體" panose="020B0604030504040204" pitchFamily="34" charset="-120"/>
              </a:rPr>
              <a:t>(Eriksson et al., 2017; </a:t>
            </a:r>
            <a:r>
              <a:rPr lang="en-US" altLang="zh-TW" sz="2400" dirty="0" err="1">
                <a:latin typeface="微軟正黑體" panose="020B0604030504040204" pitchFamily="34" charset="-120"/>
                <a:ea typeface="微軟正黑體" panose="020B0604030504040204" pitchFamily="34" charset="-120"/>
              </a:rPr>
              <a:t>Neubauer</a:t>
            </a:r>
            <a:r>
              <a:rPr lang="en-US" altLang="zh-TW" sz="2400" dirty="0">
                <a:latin typeface="微軟正黑體" panose="020B0604030504040204" pitchFamily="34" charset="-120"/>
                <a:ea typeface="微軟正黑體" panose="020B0604030504040204" pitchFamily="34" charset="-120"/>
              </a:rPr>
              <a:t> et al., 2012; Eriksson &amp; Stanton, 2017; </a:t>
            </a:r>
            <a:r>
              <a:rPr lang="en-US" altLang="zh-TW" sz="2400" dirty="0" err="1">
                <a:latin typeface="微軟正黑體" panose="020B0604030504040204" pitchFamily="34" charset="-120"/>
                <a:ea typeface="微軟正黑體" panose="020B0604030504040204" pitchFamily="34" charset="-120"/>
              </a:rPr>
              <a:t>Shen</a:t>
            </a:r>
            <a:r>
              <a:rPr lang="en-US" altLang="zh-TW" sz="2400" dirty="0">
                <a:latin typeface="微軟正黑體" panose="020B0604030504040204" pitchFamily="34" charset="-120"/>
                <a:ea typeface="微軟正黑體" panose="020B0604030504040204" pitchFamily="34" charset="-120"/>
              </a:rPr>
              <a:t> &amp; </a:t>
            </a:r>
            <a:r>
              <a:rPr lang="en-US" altLang="zh-TW" sz="2400" dirty="0" err="1">
                <a:latin typeface="微軟正黑體" panose="020B0604030504040204" pitchFamily="34" charset="-120"/>
                <a:ea typeface="微軟正黑體" panose="020B0604030504040204" pitchFamily="34" charset="-120"/>
              </a:rPr>
              <a:t>Neyens</a:t>
            </a:r>
            <a:r>
              <a:rPr lang="en-US" altLang="zh-TW" sz="2400" dirty="0">
                <a:latin typeface="微軟正黑體" panose="020B0604030504040204" pitchFamily="34" charset="-120"/>
                <a:ea typeface="微軟正黑體" panose="020B0604030504040204" pitchFamily="34" charset="-120"/>
              </a:rPr>
              <a:t>, 2017; Wright et al., 2017; </a:t>
            </a:r>
            <a:r>
              <a:rPr lang="en-US" altLang="zh-TW" sz="2400" dirty="0" err="1">
                <a:latin typeface="微軟正黑體" panose="020B0604030504040204" pitchFamily="34" charset="-120"/>
                <a:ea typeface="微軟正黑體" panose="020B0604030504040204" pitchFamily="34" charset="-120"/>
              </a:rPr>
              <a:t>Llaneras</a:t>
            </a:r>
            <a:r>
              <a:rPr lang="en-US" altLang="zh-TW" sz="2400" dirty="0">
                <a:latin typeface="微軟正黑體" panose="020B0604030504040204" pitchFamily="34" charset="-120"/>
                <a:ea typeface="微軟正黑體" panose="020B0604030504040204" pitchFamily="34" charset="-120"/>
              </a:rPr>
              <a:t> et al., 2017; </a:t>
            </a:r>
            <a:r>
              <a:rPr lang="en-US" altLang="zh-TW" sz="2400" dirty="0" err="1">
                <a:latin typeface="微軟正黑體" panose="020B0604030504040204" pitchFamily="34" charset="-120"/>
                <a:ea typeface="微軟正黑體" panose="020B0604030504040204" pitchFamily="34" charset="-120"/>
              </a:rPr>
              <a:t>Borowsky</a:t>
            </a:r>
            <a:r>
              <a:rPr lang="en-US" altLang="zh-TW" sz="2400" dirty="0">
                <a:latin typeface="微軟正黑體" panose="020B0604030504040204" pitchFamily="34" charset="-120"/>
                <a:ea typeface="微軟正黑體" panose="020B0604030504040204" pitchFamily="34" charset="-120"/>
              </a:rPr>
              <a:t> &amp; </a:t>
            </a:r>
            <a:r>
              <a:rPr lang="en-US" altLang="zh-TW" sz="2400" dirty="0" err="1">
                <a:latin typeface="微軟正黑體" panose="020B0604030504040204" pitchFamily="34" charset="-120"/>
                <a:ea typeface="微軟正黑體" panose="020B0604030504040204" pitchFamily="34" charset="-120"/>
              </a:rPr>
              <a:t>Oron-Gilad</a:t>
            </a:r>
            <a:r>
              <a:rPr lang="en-US" altLang="zh-TW" sz="2400" dirty="0">
                <a:latin typeface="微軟正黑體" panose="020B0604030504040204" pitchFamily="34" charset="-120"/>
                <a:ea typeface="微軟正黑體" panose="020B0604030504040204" pitchFamily="34" charset="-120"/>
              </a:rPr>
              <a:t>, 2016)</a:t>
            </a:r>
          </a:p>
          <a:p>
            <a:pPr algn="just">
              <a:lnSpc>
                <a:spcPct val="150000"/>
              </a:lnSpc>
              <a:buFont typeface="Wingdings" panose="05000000000000000000" pitchFamily="2" charset="2"/>
              <a:buChar char="l"/>
            </a:pP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79835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
        <p:nvSpPr>
          <p:cNvPr id="3" name="內容版面配置區 2">
            <a:extLst>
              <a:ext uri="{FF2B5EF4-FFF2-40B4-BE49-F238E27FC236}">
                <a16:creationId xmlns="" xmlns:a16="http://schemas.microsoft.com/office/drawing/2014/main" id="{4328A63B-E67F-4B0D-B38C-CB6123E1F9BA}"/>
              </a:ext>
            </a:extLst>
          </p:cNvPr>
          <p:cNvSpPr txBox="1">
            <a:spLocks/>
          </p:cNvSpPr>
          <p:nvPr/>
        </p:nvSpPr>
        <p:spPr>
          <a:xfrm>
            <a:off x="921000" y="1263843"/>
            <a:ext cx="10350000" cy="4023360"/>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研究</a:t>
            </a:r>
            <a:r>
              <a:rPr lang="zh-TW" altLang="en-US" sz="2400" dirty="0">
                <a:latin typeface="微軟正黑體" panose="020B0604030504040204" pitchFamily="34" charset="-120"/>
                <a:ea typeface="微軟正黑體" panose="020B0604030504040204" pitchFamily="34" charset="-120"/>
              </a:rPr>
              <a:t>通常在</a:t>
            </a:r>
            <a:r>
              <a:rPr lang="en-US" altLang="zh-TW" sz="2400" dirty="0">
                <a:latin typeface="微軟正黑體" panose="020B0604030504040204" pitchFamily="34" charset="-120"/>
                <a:ea typeface="微軟正黑體" panose="020B0604030504040204" pitchFamily="34" charset="-120"/>
              </a:rPr>
              <a:t>TOR</a:t>
            </a:r>
            <a:r>
              <a:rPr lang="zh-TW" altLang="en-US" sz="2400" dirty="0">
                <a:latin typeface="微軟正黑體" panose="020B0604030504040204" pitchFamily="34" charset="-120"/>
                <a:ea typeface="微軟正黑體" panose="020B0604030504040204" pitchFamily="34" charset="-120"/>
              </a:rPr>
              <a:t>期間，</a:t>
            </a:r>
            <a:r>
              <a:rPr lang="zh-TW" altLang="en-US" sz="2400" dirty="0" smtClean="0">
                <a:latin typeface="微軟正黑體" panose="020B0604030504040204" pitchFamily="34" charset="-120"/>
                <a:ea typeface="微軟正黑體" panose="020B0604030504040204" pitchFamily="34" charset="-120"/>
              </a:rPr>
              <a:t>很少有研究</a:t>
            </a:r>
            <a:r>
              <a:rPr lang="zh-TW" altLang="en-US" sz="2400" dirty="0">
                <a:latin typeface="微軟正黑體" panose="020B0604030504040204" pitchFamily="34" charset="-120"/>
                <a:ea typeface="微軟正黑體" panose="020B0604030504040204" pitchFamily="34" charset="-120"/>
              </a:rPr>
              <a:t>分析了自動駕駛是否會帶來</a:t>
            </a:r>
            <a:r>
              <a:rPr lang="zh-TW" altLang="en-US" sz="2400" b="1" dirty="0">
                <a:latin typeface="微軟正黑體" panose="020B0604030504040204" pitchFamily="34" charset="-120"/>
                <a:ea typeface="微軟正黑體" panose="020B0604030504040204" pitchFamily="34" charset="-120"/>
              </a:rPr>
              <a:t>不利的後效</a:t>
            </a:r>
            <a:r>
              <a:rPr lang="en-US" altLang="zh-TW" sz="2400" dirty="0">
                <a:latin typeface="微軟正黑體" panose="020B0604030504040204" pitchFamily="34" charset="-120"/>
                <a:ea typeface="微軟正黑體" panose="020B0604030504040204" pitchFamily="34" charset="-120"/>
              </a:rPr>
              <a:t>(Levitan et al., 1998)</a:t>
            </a:r>
            <a:r>
              <a:rPr lang="zh-TW" altLang="en-US" sz="2400" dirty="0">
                <a:latin typeface="微軟正黑體" panose="020B0604030504040204" pitchFamily="34" charset="-120"/>
                <a:ea typeface="微軟正黑體" panose="020B0604030504040204" pitchFamily="34" charset="-120"/>
              </a:rPr>
              <a:t>。</a:t>
            </a:r>
          </a:p>
          <a:p>
            <a:pPr algn="just">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研究的總體</a:t>
            </a:r>
            <a:r>
              <a:rPr lang="zh-TW" altLang="en-US" sz="2400" dirty="0" smtClean="0">
                <a:latin typeface="微軟正黑體" panose="020B0604030504040204" pitchFamily="34" charset="-120"/>
                <a:ea typeface="微軟正黑體" panose="020B0604030504040204" pitchFamily="34" charset="-120"/>
              </a:rPr>
              <a:t>目標</a:t>
            </a:r>
            <a:r>
              <a:rPr lang="zh-TW" altLang="en-US" sz="2400" dirty="0">
                <a:latin typeface="微軟正黑體" panose="020B0604030504040204" pitchFamily="34" charset="-120"/>
                <a:ea typeface="微軟正黑體" panose="020B0604030504040204" pitchFamily="34" charset="-120"/>
              </a:rPr>
              <a:t>為</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通過能夠模擬三級自動駕駛汽車的駕駛模擬器，從自動駕駛</a:t>
            </a:r>
            <a:r>
              <a:rPr lang="zh-TW" altLang="en-US" sz="2400" dirty="0" smtClean="0">
                <a:latin typeface="微軟正黑體" panose="020B0604030504040204" pitchFamily="34" charset="-120"/>
                <a:ea typeface="微軟正黑體" panose="020B0604030504040204" pitchFamily="34" charset="-120"/>
              </a:rPr>
              <a:t>模式切</a:t>
            </a:r>
            <a:r>
              <a:rPr lang="zh-TW" altLang="en-US" sz="2400" dirty="0">
                <a:latin typeface="微軟正黑體" panose="020B0604030504040204" pitchFamily="34" charset="-120"/>
                <a:ea typeface="微軟正黑體" panose="020B0604030504040204" pitchFamily="34" charset="-120"/>
              </a:rPr>
              <a:t>換</a:t>
            </a:r>
            <a:r>
              <a:rPr lang="zh-TW" altLang="en-US" sz="2400" dirty="0" smtClean="0">
                <a:latin typeface="微軟正黑體" panose="020B0604030504040204" pitchFamily="34" charset="-120"/>
                <a:ea typeface="微軟正黑體" panose="020B0604030504040204" pitchFamily="34" charset="-120"/>
              </a:rPr>
              <a:t>到</a:t>
            </a:r>
            <a:r>
              <a:rPr lang="zh-TW" altLang="en-US" sz="2400" dirty="0">
                <a:latin typeface="微軟正黑體" panose="020B0604030504040204" pitchFamily="34" charset="-120"/>
                <a:ea typeface="微軟正黑體" panose="020B0604030504040204" pitchFamily="34" charset="-120"/>
              </a:rPr>
              <a:t>手動駕駛模式後，對駕駛性能和安全性進行實證研究</a:t>
            </a:r>
            <a:r>
              <a:rPr lang="en-US" altLang="zh-TW" sz="2400" dirty="0">
                <a:latin typeface="微軟正黑體" panose="020B0604030504040204" pitchFamily="34" charset="-120"/>
                <a:ea typeface="微軟正黑體" panose="020B0604030504040204" pitchFamily="34" charset="-120"/>
              </a:rPr>
              <a:t>(SAE, 2016)</a:t>
            </a:r>
            <a:r>
              <a:rPr lang="zh-TW" altLang="en-US" sz="2400" dirty="0">
                <a:latin typeface="微軟正黑體" panose="020B0604030504040204" pitchFamily="34" charset="-120"/>
                <a:ea typeface="微軟正黑體" panose="020B0604030504040204" pitchFamily="34" charset="-120"/>
              </a:rPr>
              <a:t>。</a:t>
            </a:r>
          </a:p>
        </p:txBody>
      </p:sp>
      <p:pic>
        <p:nvPicPr>
          <p:cNvPr id="5" name="圖片 4"/>
          <p:cNvPicPr>
            <a:picLocks noChangeAspect="1"/>
          </p:cNvPicPr>
          <p:nvPr/>
        </p:nvPicPr>
        <p:blipFill>
          <a:blip r:embed="rId2"/>
          <a:stretch>
            <a:fillRect/>
          </a:stretch>
        </p:blipFill>
        <p:spPr>
          <a:xfrm>
            <a:off x="1122630" y="4417953"/>
            <a:ext cx="4063684" cy="1738500"/>
          </a:xfrm>
          <a:prstGeom prst="rect">
            <a:avLst/>
          </a:prstGeom>
        </p:spPr>
      </p:pic>
      <p:pic>
        <p:nvPicPr>
          <p:cNvPr id="6" name="圖片 5"/>
          <p:cNvPicPr>
            <a:picLocks noChangeAspect="1"/>
          </p:cNvPicPr>
          <p:nvPr/>
        </p:nvPicPr>
        <p:blipFill>
          <a:blip r:embed="rId3"/>
          <a:stretch>
            <a:fillRect/>
          </a:stretch>
        </p:blipFill>
        <p:spPr>
          <a:xfrm>
            <a:off x="7745429" y="4487103"/>
            <a:ext cx="2857500" cy="1600200"/>
          </a:xfrm>
          <a:prstGeom prst="rect">
            <a:avLst/>
          </a:prstGeom>
        </p:spPr>
      </p:pic>
      <p:sp>
        <p:nvSpPr>
          <p:cNvPr id="7" name="弧形箭號 (上彎) 6"/>
          <p:cNvSpPr/>
          <p:nvPr/>
        </p:nvSpPr>
        <p:spPr>
          <a:xfrm>
            <a:off x="5820245" y="5888127"/>
            <a:ext cx="1376127" cy="3983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8" name="弧形箭號 (上彎) 7"/>
          <p:cNvSpPr/>
          <p:nvPr/>
        </p:nvSpPr>
        <p:spPr>
          <a:xfrm rot="10800000">
            <a:off x="5820245" y="4019601"/>
            <a:ext cx="1376127" cy="39835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extLst>
      <p:ext uri="{BB962C8B-B14F-4D97-AF65-F5344CB8AC3E}">
        <p14:creationId xmlns:p14="http://schemas.microsoft.com/office/powerpoint/2010/main" val="1644920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矩形 1"/>
          <p:cNvSpPr/>
          <p:nvPr/>
        </p:nvSpPr>
        <p:spPr>
          <a:xfrm>
            <a:off x="212436" y="953357"/>
            <a:ext cx="11979563" cy="5816977"/>
          </a:xfrm>
          <a:prstGeom prst="rect">
            <a:avLst/>
          </a:prstGeom>
        </p:spPr>
        <p:txBody>
          <a:bodyPr wrap="square">
            <a:spAutoFit/>
          </a:bodyPr>
          <a:lstStyle/>
          <a:p>
            <a:r>
              <a:rPr lang="en-US" altLang="zh-TW" sz="2400" b="1" dirty="0">
                <a:solidFill>
                  <a:srgbClr val="F14E23"/>
                </a:solidFill>
                <a:latin typeface="微軟正黑體" panose="020B0604030504040204" pitchFamily="34" charset="-120"/>
                <a:ea typeface="微軟正黑體" panose="020B0604030504040204" pitchFamily="34" charset="-120"/>
              </a:rPr>
              <a:t>SAE </a:t>
            </a:r>
            <a:r>
              <a:rPr lang="zh-TW" altLang="en-US" sz="2400" b="1" dirty="0">
                <a:solidFill>
                  <a:srgbClr val="F14E23"/>
                </a:solidFill>
                <a:latin typeface="微軟正黑體" panose="020B0604030504040204" pitchFamily="34" charset="-120"/>
                <a:ea typeface="微軟正黑體" panose="020B0604030504040204" pitchFamily="34" charset="-120"/>
              </a:rPr>
              <a:t>車輛自動駕駛等級</a:t>
            </a:r>
            <a:r>
              <a:rPr lang="zh-TW" altLang="en-US" sz="2400" b="1" dirty="0" smtClean="0">
                <a:solidFill>
                  <a:srgbClr val="F14E23"/>
                </a:solidFill>
                <a:latin typeface="微軟正黑體" panose="020B0604030504040204" pitchFamily="34" charset="-120"/>
                <a:ea typeface="微軟正黑體" panose="020B0604030504040204" pitchFamily="34" charset="-120"/>
              </a:rPr>
              <a:t>分類</a:t>
            </a:r>
            <a:endParaRPr lang="en-US" altLang="zh-TW" sz="2400" b="1" dirty="0" smtClean="0">
              <a:solidFill>
                <a:srgbClr val="F14E23"/>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0</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完全</a:t>
            </a:r>
            <a:r>
              <a:rPr lang="zh-TW" altLang="en-US" sz="2400" b="1" dirty="0">
                <a:latin typeface="微軟正黑體" panose="020B0604030504040204" pitchFamily="34" charset="-120"/>
                <a:ea typeface="微軟正黑體" panose="020B0604030504040204" pitchFamily="34" charset="-120"/>
              </a:rPr>
              <a:t>無自動</a:t>
            </a:r>
            <a:r>
              <a:rPr lang="zh-TW" altLang="en-US" sz="2400" dirty="0">
                <a:latin typeface="微軟正黑體" panose="020B0604030504040204" pitchFamily="34" charset="-120"/>
                <a:ea typeface="微軟正黑體" panose="020B0604030504040204" pitchFamily="34" charset="-120"/>
              </a:rPr>
              <a:t>、輔助功能，駕駛需隨時掌握著車輛的所有機械、物理</a:t>
            </a:r>
            <a:r>
              <a:rPr lang="zh-TW" altLang="en-US" sz="2400" dirty="0" smtClean="0">
                <a:latin typeface="微軟正黑體" panose="020B0604030504040204" pitchFamily="34" charset="-120"/>
                <a:ea typeface="微軟正黑體" panose="020B0604030504040204" pitchFamily="34" charset="-120"/>
              </a:rPr>
              <a:t>功能</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需由駕駛者</a:t>
            </a:r>
            <a:r>
              <a:rPr lang="zh-TW" altLang="en-US" sz="2400" b="1" dirty="0">
                <a:latin typeface="微軟正黑體" panose="020B0604030504040204" pitchFamily="34" charset="-120"/>
                <a:ea typeface="微軟正黑體" panose="020B0604030504040204" pitchFamily="34" charset="-120"/>
              </a:rPr>
              <a:t>自行操作</a:t>
            </a:r>
            <a:r>
              <a:rPr lang="zh-TW" altLang="en-US" sz="2400" b="1" dirty="0" smtClean="0">
                <a:latin typeface="微軟正黑體" panose="020B0604030504040204" pitchFamily="34" charset="-120"/>
                <a:ea typeface="微軟正黑體" panose="020B0604030504040204" pitchFamily="34" charset="-120"/>
              </a:rPr>
              <a:t>車輛</a:t>
            </a:r>
            <a:r>
              <a:rPr lang="zh-TW" altLang="en-US" sz="2400" dirty="0" smtClean="0">
                <a:latin typeface="微軟正黑體" panose="020B0604030504040204" pitchFamily="34" charset="-120"/>
                <a:ea typeface="微軟正黑體" panose="020B0604030504040204" pitchFamily="34" charset="-120"/>
              </a:rPr>
              <a:t>，功能</a:t>
            </a:r>
            <a:r>
              <a:rPr lang="zh-TW" altLang="en-US" sz="2400" dirty="0">
                <a:latin typeface="微軟正黑體" panose="020B0604030504040204" pitchFamily="34" charset="-120"/>
                <a:ea typeface="微軟正黑體" panose="020B0604030504040204" pitchFamily="34" charset="-120"/>
              </a:rPr>
              <a:t>有</a:t>
            </a:r>
            <a:r>
              <a:rPr lang="zh-TW" altLang="en-US" sz="2400" dirty="0" smtClean="0">
                <a:latin typeface="微軟正黑體" panose="020B0604030504040204" pitchFamily="34" charset="-120"/>
                <a:ea typeface="微軟正黑體" panose="020B0604030504040204" pitchFamily="34" charset="-120"/>
              </a:rPr>
              <a:t>車道</a:t>
            </a:r>
            <a:r>
              <a:rPr lang="zh-TW" altLang="en-US" sz="2400" dirty="0">
                <a:latin typeface="微軟正黑體" panose="020B0604030504040204" pitchFamily="34" charset="-120"/>
                <a:ea typeface="微軟正黑體" panose="020B0604030504040204" pitchFamily="34" charset="-120"/>
              </a:rPr>
              <a:t>偏離警告（</a:t>
            </a:r>
            <a:r>
              <a:rPr lang="en-US" altLang="zh-TW" sz="2400" dirty="0">
                <a:latin typeface="微軟正黑體" panose="020B0604030504040204" pitchFamily="34" charset="-120"/>
                <a:ea typeface="微軟正黑體" panose="020B0604030504040204" pitchFamily="34" charset="-120"/>
              </a:rPr>
              <a:t>LDW</a:t>
            </a:r>
            <a:r>
              <a:rPr lang="zh-TW" altLang="en-US" sz="2400" dirty="0">
                <a:latin typeface="微軟正黑體" panose="020B0604030504040204" pitchFamily="34" charset="-120"/>
                <a:ea typeface="微軟正黑體" panose="020B0604030504040204" pitchFamily="34" charset="-120"/>
              </a:rPr>
              <a:t>）、前碰預警（</a:t>
            </a:r>
            <a:r>
              <a:rPr lang="en-US" altLang="zh-TW" sz="2400" dirty="0">
                <a:latin typeface="微軟正黑體" panose="020B0604030504040204" pitchFamily="34" charset="-120"/>
                <a:ea typeface="微軟正黑體" panose="020B0604030504040204" pitchFamily="34" charset="-120"/>
              </a:rPr>
              <a:t>FCW</a:t>
            </a:r>
            <a:r>
              <a:rPr lang="zh-TW" altLang="en-US" sz="2400" dirty="0">
                <a:latin typeface="微軟正黑體" panose="020B0604030504040204" pitchFamily="34" charset="-120"/>
                <a:ea typeface="微軟正黑體" panose="020B0604030504040204" pitchFamily="34" charset="-120"/>
              </a:rPr>
              <a:t>）、電子穩定程式（</a:t>
            </a:r>
            <a:r>
              <a:rPr lang="en-US" altLang="zh-TW" sz="2400" dirty="0">
                <a:latin typeface="微軟正黑體" panose="020B0604030504040204" pitchFamily="34" charset="-120"/>
                <a:ea typeface="微軟正黑體" panose="020B0604030504040204" pitchFamily="34" charset="-120"/>
              </a:rPr>
              <a:t>ESP</a:t>
            </a:r>
            <a:r>
              <a:rPr lang="zh-TW" altLang="en-US" sz="2400" dirty="0">
                <a:latin typeface="微軟正黑體" panose="020B0604030504040204" pitchFamily="34" charset="-120"/>
                <a:ea typeface="微軟正黑體" panose="020B0604030504040204" pitchFamily="34" charset="-120"/>
              </a:rPr>
              <a:t>）或防鎖死煞車系統（</a:t>
            </a:r>
            <a:r>
              <a:rPr lang="en-US" altLang="zh-TW" sz="2400" dirty="0">
                <a:latin typeface="微軟正黑體" panose="020B0604030504040204" pitchFamily="34" charset="-120"/>
                <a:ea typeface="微軟正黑體" panose="020B0604030504040204" pitchFamily="34" charset="-120"/>
              </a:rPr>
              <a:t>ABS</a:t>
            </a:r>
            <a:r>
              <a:rPr lang="zh-TW" altLang="en-US" sz="2400" dirty="0" smtClean="0">
                <a:latin typeface="微軟正黑體" panose="020B0604030504040204" pitchFamily="34" charset="-120"/>
                <a:ea typeface="微軟正黑體" panose="020B0604030504040204" pitchFamily="34" charset="-120"/>
              </a:rPr>
              <a:t>）幫助</a:t>
            </a:r>
            <a:r>
              <a:rPr lang="zh-TW" altLang="en-US" sz="2400" dirty="0">
                <a:latin typeface="微軟正黑體" panose="020B0604030504040204" pitchFamily="34" charset="-120"/>
                <a:ea typeface="微軟正黑體" panose="020B0604030504040204" pitchFamily="34" charset="-120"/>
              </a:rPr>
              <a:t>行車安全與減低駕駛疲勞。 </a:t>
            </a:r>
            <a:r>
              <a:rPr lang="zh-TW" altLang="en-US" sz="2400" dirty="0" smtClean="0">
                <a:latin typeface="微軟正黑體" panose="020B0604030504040204" pitchFamily="34" charset="-120"/>
                <a:ea typeface="微軟正黑體" panose="020B0604030504040204" pitchFamily="34" charset="-120"/>
              </a:rPr>
              <a:t>市售絕大部分</a:t>
            </a:r>
            <a:r>
              <a:rPr lang="zh-TW" altLang="en-US" sz="2400" dirty="0">
                <a:latin typeface="微軟正黑體" panose="020B0604030504040204" pitchFamily="34" charset="-120"/>
                <a:ea typeface="微軟正黑體" panose="020B0604030504040204" pitchFamily="34" charset="-120"/>
              </a:rPr>
              <a:t>的汽車</a:t>
            </a:r>
            <a:r>
              <a:rPr lang="zh-TW" altLang="en-US" sz="2400" dirty="0" smtClean="0">
                <a:latin typeface="微軟正黑體" panose="020B0604030504040204" pitchFamily="34" charset="-120"/>
                <a:ea typeface="微軟正黑體" panose="020B0604030504040204" pitchFamily="34" charset="-120"/>
              </a:rPr>
              <a:t>都為這個</a:t>
            </a:r>
            <a:r>
              <a:rPr lang="zh-TW" altLang="en-US" sz="2400" dirty="0">
                <a:latin typeface="微軟正黑體" panose="020B0604030504040204" pitchFamily="34" charset="-120"/>
                <a:ea typeface="微軟正黑體" panose="020B0604030504040204" pitchFamily="34" charset="-120"/>
              </a:rPr>
              <a:t>等級</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2</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駕駛者主要控制車輛</a:t>
            </a:r>
            <a:r>
              <a:rPr lang="zh-TW" altLang="en-US" sz="2400"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輔助</a:t>
            </a:r>
            <a:r>
              <a:rPr lang="zh-TW" altLang="en-US" sz="2400" b="1" dirty="0">
                <a:latin typeface="微軟正黑體" panose="020B0604030504040204" pitchFamily="34" charset="-120"/>
                <a:ea typeface="微軟正黑體" panose="020B0604030504040204" pitchFamily="34" charset="-120"/>
              </a:rPr>
              <a:t>系統</a:t>
            </a:r>
            <a:r>
              <a:rPr lang="zh-TW" altLang="en-US" sz="2400" dirty="0">
                <a:latin typeface="微軟正黑體" panose="020B0604030504040204" pitchFamily="34" charset="-120"/>
                <a:ea typeface="微軟正黑體" panose="020B0604030504040204" pitchFamily="34" charset="-120"/>
              </a:rPr>
              <a:t>能發揮</a:t>
            </a:r>
            <a:r>
              <a:rPr lang="zh-TW" altLang="en-US" sz="2400" dirty="0" smtClean="0">
                <a:latin typeface="微軟正黑體" panose="020B0604030504040204" pitchFamily="34" charset="-120"/>
                <a:ea typeface="微軟正黑體" panose="020B0604030504040204" pitchFamily="34" charset="-120"/>
              </a:rPr>
              <a:t>作用，主動</a:t>
            </a:r>
            <a:r>
              <a:rPr lang="zh-TW" altLang="en-US" sz="2400" dirty="0">
                <a:latin typeface="微軟正黑體" panose="020B0604030504040204" pitchFamily="34" charset="-120"/>
                <a:ea typeface="微軟正黑體" panose="020B0604030504040204" pitchFamily="34" charset="-120"/>
              </a:rPr>
              <a:t>式巡航定速（</a:t>
            </a:r>
            <a:r>
              <a:rPr lang="en-US" altLang="zh-TW" sz="2400" dirty="0">
                <a:latin typeface="微軟正黑體" panose="020B0604030504040204" pitchFamily="34" charset="-120"/>
                <a:ea typeface="微軟正黑體" panose="020B0604030504040204" pitchFamily="34" charset="-120"/>
              </a:rPr>
              <a:t>ACC</a:t>
            </a:r>
            <a:r>
              <a:rPr lang="zh-TW" altLang="en-US" sz="2400" dirty="0">
                <a:latin typeface="微軟正黑體" panose="020B0604030504040204" pitchFamily="34" charset="-120"/>
                <a:ea typeface="微軟正黑體" panose="020B0604030504040204" pitchFamily="34" charset="-120"/>
              </a:rPr>
              <a:t>）結合自動跟車和車道偏離警搭配自動緊急煞停系統（</a:t>
            </a:r>
            <a:r>
              <a:rPr lang="en-US" altLang="zh-TW" sz="2400" dirty="0">
                <a:latin typeface="微軟正黑體" panose="020B0604030504040204" pitchFamily="34" charset="-120"/>
                <a:ea typeface="微軟正黑體" panose="020B0604030504040204" pitchFamily="34" charset="-120"/>
              </a:rPr>
              <a:t>AEB</a:t>
            </a:r>
            <a:r>
              <a:rPr lang="zh-TW" altLang="en-US" sz="2400" dirty="0">
                <a:latin typeface="微軟正黑體" panose="020B0604030504040204" pitchFamily="34" charset="-120"/>
                <a:ea typeface="微軟正黑體" panose="020B0604030504040204" pitchFamily="34" charset="-120"/>
              </a:rPr>
              <a:t>）和盲點偵測（</a:t>
            </a:r>
            <a:r>
              <a:rPr lang="en-US" altLang="zh-TW" sz="2400" dirty="0">
                <a:latin typeface="微軟正黑體" panose="020B0604030504040204" pitchFamily="34" charset="-120"/>
                <a:ea typeface="微軟正黑體" panose="020B0604030504040204" pitchFamily="34" charset="-120"/>
              </a:rPr>
              <a:t>BLIS</a:t>
            </a:r>
            <a:r>
              <a:rPr lang="zh-TW" altLang="en-US" sz="2400" dirty="0">
                <a:latin typeface="微軟正黑體" panose="020B0604030504040204" pitchFamily="34" charset="-120"/>
                <a:ea typeface="微軟正黑體" panose="020B0604030504040204" pitchFamily="34" charset="-120"/>
              </a:rPr>
              <a:t>）和汽車防撞系統的部分技術結合</a:t>
            </a:r>
            <a:r>
              <a:rPr lang="zh-TW" altLang="en-US" sz="2400" dirty="0" smtClean="0">
                <a:latin typeface="微軟正黑體" panose="020B0604030504040204" pitchFamily="34" charset="-120"/>
                <a:ea typeface="微軟正黑體" panose="020B0604030504040204" pitchFamily="34" charset="-120"/>
              </a:rPr>
              <a:t>組成。目前自動</a:t>
            </a:r>
            <a:r>
              <a:rPr lang="zh-TW" altLang="en-US" sz="2400" dirty="0">
                <a:latin typeface="微軟正黑體" panose="020B0604030504040204" pitchFamily="34" charset="-120"/>
                <a:ea typeface="微軟正黑體" panose="020B0604030504040204" pitchFamily="34" charset="-120"/>
              </a:rPr>
              <a:t>駕駛最強大的 </a:t>
            </a:r>
            <a:r>
              <a:rPr lang="en-US" altLang="zh-TW" sz="2400" dirty="0">
                <a:latin typeface="微軟正黑體" panose="020B0604030504040204" pitchFamily="34" charset="-120"/>
                <a:ea typeface="微軟正黑體" panose="020B0604030504040204" pitchFamily="34" charset="-120"/>
              </a:rPr>
              <a:t>TESLA </a:t>
            </a:r>
            <a:r>
              <a:rPr lang="zh-TW" altLang="en-US" sz="2400" dirty="0" smtClean="0">
                <a:latin typeface="微軟正黑體" panose="020B0604030504040204" pitchFamily="34" charset="-120"/>
                <a:ea typeface="微軟正黑體" panose="020B0604030504040204" pitchFamily="34" charset="-120"/>
              </a:rPr>
              <a:t>也</a:t>
            </a:r>
            <a:r>
              <a:rPr lang="zh-TW" altLang="en-US" sz="2400" dirty="0">
                <a:latin typeface="微軟正黑體" panose="020B0604030504040204" pitchFamily="34" charset="-120"/>
                <a:ea typeface="微軟正黑體" panose="020B0604030504040204" pitchFamily="34" charset="-120"/>
              </a:rPr>
              <a:t>只有 </a:t>
            </a:r>
            <a:r>
              <a:rPr lang="en-US" altLang="zh-TW" sz="2400" dirty="0">
                <a:latin typeface="微軟正黑體" panose="020B0604030504040204" pitchFamily="34" charset="-120"/>
                <a:ea typeface="微軟正黑體" panose="020B0604030504040204" pitchFamily="34" charset="-120"/>
              </a:rPr>
              <a:t>L2 </a:t>
            </a:r>
            <a:r>
              <a:rPr lang="zh-TW" altLang="en-US" sz="2400" dirty="0" smtClean="0">
                <a:latin typeface="微軟正黑體" panose="020B0604030504040204" pitchFamily="34" charset="-120"/>
                <a:ea typeface="微軟正黑體" panose="020B0604030504040204" pitchFamily="34" charset="-120"/>
              </a:rPr>
              <a:t>等級。</a:t>
            </a:r>
            <a:endParaRPr lang="en-US" altLang="zh-TW" sz="2400" dirty="0" smtClean="0">
              <a:latin typeface="微軟正黑體" panose="020B0604030504040204" pitchFamily="34" charset="-120"/>
              <a:ea typeface="微軟正黑體" panose="020B0604030504040204" pitchFamily="34" charset="-120"/>
            </a:endParaRPr>
          </a:p>
          <a:p>
            <a:endParaRPr lang="zh-TW" altLang="en-US" sz="2400" dirty="0"/>
          </a:p>
          <a:p>
            <a:pPr marL="342900" indent="-342900">
              <a:buFont typeface="Arial" panose="020B0604020202020204" pitchFamily="34" charset="0"/>
              <a:buChar char="•"/>
            </a:pPr>
            <a:endParaRPr lang="zh-TW" altLang="en-US" sz="2400" dirty="0"/>
          </a:p>
          <a:p>
            <a:pPr marL="342900" indent="-342900">
              <a:buFont typeface="Arial" panose="020B0604020202020204" pitchFamily="34" charset="0"/>
              <a:buChar char="•"/>
            </a:pPr>
            <a:endParaRPr lang="zh-TW" altLang="en-US" sz="2400" dirty="0"/>
          </a:p>
          <a:p>
            <a:pPr marL="342900" indent="-342900">
              <a:buFont typeface="Arial" panose="020B0604020202020204" pitchFamily="34" charset="0"/>
              <a:buChar char="•"/>
            </a:pPr>
            <a:endParaRPr lang="zh-TW" altLang="en-US" sz="2400" b="1" i="0" dirty="0">
              <a:solidFill>
                <a:srgbClr val="F14E23"/>
              </a:solidFill>
              <a:effectLst/>
              <a:latin typeface="Noto Sans TC"/>
            </a:endParaRPr>
          </a:p>
        </p:txBody>
      </p:sp>
      <p:sp>
        <p:nvSpPr>
          <p:cNvPr id="3" name="文字方塊 2">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Tree>
    <p:extLst>
      <p:ext uri="{BB962C8B-B14F-4D97-AF65-F5344CB8AC3E}">
        <p14:creationId xmlns:p14="http://schemas.microsoft.com/office/powerpoint/2010/main" val="3244166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4854" y="953357"/>
            <a:ext cx="12047145" cy="6001643"/>
          </a:xfrm>
          <a:prstGeom prst="rect">
            <a:avLst/>
          </a:prstGeom>
        </p:spPr>
        <p:txBody>
          <a:bodyPr wrap="square">
            <a:spAutoFit/>
          </a:bodyPr>
          <a:lstStyle/>
          <a:p>
            <a:r>
              <a:rPr lang="en-US" altLang="zh-TW" sz="2400" b="1" dirty="0">
                <a:solidFill>
                  <a:srgbClr val="F14E23"/>
                </a:solidFill>
                <a:latin typeface="微軟正黑體" panose="020B0604030504040204" pitchFamily="34" charset="-120"/>
                <a:ea typeface="微軟正黑體" panose="020B0604030504040204" pitchFamily="34" charset="-120"/>
              </a:rPr>
              <a:t>SAE </a:t>
            </a:r>
            <a:r>
              <a:rPr lang="zh-TW" altLang="en-US" sz="2400" b="1" dirty="0">
                <a:solidFill>
                  <a:srgbClr val="F14E23"/>
                </a:solidFill>
                <a:latin typeface="微軟正黑體" panose="020B0604030504040204" pitchFamily="34" charset="-120"/>
                <a:ea typeface="微軟正黑體" panose="020B0604030504040204" pitchFamily="34" charset="-120"/>
              </a:rPr>
              <a:t>車輛自動駕駛等級</a:t>
            </a:r>
            <a:r>
              <a:rPr lang="zh-TW" altLang="en-US" sz="2400" b="1" dirty="0" smtClean="0">
                <a:solidFill>
                  <a:srgbClr val="F14E23"/>
                </a:solidFill>
                <a:latin typeface="微軟正黑體" panose="020B0604030504040204" pitchFamily="34" charset="-120"/>
                <a:ea typeface="微軟正黑體" panose="020B0604030504040204" pitchFamily="34" charset="-120"/>
              </a:rPr>
              <a:t>分類</a:t>
            </a:r>
            <a:endParaRPr lang="en-US" altLang="zh-TW" sz="2400" b="1" dirty="0" smtClean="0">
              <a:solidFill>
                <a:srgbClr val="F14E23"/>
              </a:solidFill>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：車輛可以</a:t>
            </a:r>
            <a:r>
              <a:rPr lang="zh-TW" altLang="en-US" sz="2400" dirty="0">
                <a:latin typeface="微軟正黑體" panose="020B0604030504040204" pitchFamily="34" charset="-120"/>
                <a:ea typeface="微軟正黑體" panose="020B0604030504040204" pitchFamily="34" charset="-120"/>
              </a:rPr>
              <a:t>在</a:t>
            </a:r>
            <a:r>
              <a:rPr lang="zh-TW" altLang="en-US" sz="2400" b="1" dirty="0">
                <a:latin typeface="微軟正黑體" panose="020B0604030504040204" pitchFamily="34" charset="-120"/>
                <a:ea typeface="微軟正黑體" panose="020B0604030504040204" pitchFamily="34" charset="-120"/>
              </a:rPr>
              <a:t>大部分</a:t>
            </a:r>
            <a:r>
              <a:rPr lang="zh-TW" altLang="en-US" sz="2400" dirty="0">
                <a:latin typeface="微軟正黑體" panose="020B0604030504040204" pitchFamily="34" charset="-120"/>
                <a:ea typeface="微軟正黑體" panose="020B0604030504040204" pitchFamily="34" charset="-120"/>
              </a:rPr>
              <a:t>情況下自行駕駛，但駕駛者需</a:t>
            </a:r>
            <a:r>
              <a:rPr lang="zh-TW" altLang="en-US" sz="2400" b="1" dirty="0">
                <a:latin typeface="微軟正黑體" panose="020B0604030504040204" pitchFamily="34" charset="-120"/>
                <a:ea typeface="微軟正黑體" panose="020B0604030504040204" pitchFamily="34" charset="-120"/>
              </a:rPr>
              <a:t>隨時準備控制車輛</a:t>
            </a:r>
            <a:r>
              <a:rPr lang="zh-TW" altLang="en-US" sz="2400" dirty="0">
                <a:latin typeface="微軟正黑體" panose="020B0604030504040204" pitchFamily="34" charset="-120"/>
                <a:ea typeface="微軟正黑體" panose="020B0604030504040204" pitchFamily="34" charset="-120"/>
              </a:rPr>
              <a:t>，自動駕駛輔助控制期間，如在跟車時雖然可以暫時免於操作，但當汽車偵測到需要駕駛者的情形時，會立即回歸讓駕駛者接管其後續控制，駕駛必須接手因應系統無力處理的狀況</a:t>
            </a:r>
            <a:r>
              <a:rPr lang="zh-TW" altLang="en-US"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4</a:t>
            </a:r>
            <a:r>
              <a:rPr lang="zh-TW" altLang="en-US" sz="2400" dirty="0" smtClean="0">
                <a:latin typeface="微軟正黑體" panose="020B0604030504040204" pitchFamily="34" charset="-120"/>
                <a:ea typeface="微軟正黑體" panose="020B0604030504040204" pitchFamily="34" charset="-120"/>
              </a:rPr>
              <a:t>：駕駛者</a:t>
            </a:r>
            <a:r>
              <a:rPr lang="zh-TW" altLang="en-US" sz="2400" dirty="0">
                <a:latin typeface="微軟正黑體" panose="020B0604030504040204" pitchFamily="34" charset="-120"/>
                <a:ea typeface="微軟正黑體" panose="020B0604030504040204" pitchFamily="34" charset="-120"/>
              </a:rPr>
              <a:t>可在</a:t>
            </a:r>
            <a:r>
              <a:rPr lang="zh-TW" altLang="en-US" sz="2400" b="1" dirty="0">
                <a:latin typeface="微軟正黑體" panose="020B0604030504040204" pitchFamily="34" charset="-120"/>
                <a:ea typeface="微軟正黑體" panose="020B0604030504040204" pitchFamily="34" charset="-120"/>
              </a:rPr>
              <a:t>條件允許下</a:t>
            </a:r>
            <a:r>
              <a:rPr lang="zh-TW" altLang="en-US" sz="2400" dirty="0">
                <a:latin typeface="微軟正黑體" panose="020B0604030504040204" pitchFamily="34" charset="-120"/>
                <a:ea typeface="微軟正黑體" panose="020B0604030504040204" pitchFamily="34" charset="-120"/>
              </a:rPr>
              <a:t>讓車輛</a:t>
            </a:r>
            <a:r>
              <a:rPr lang="zh-TW" altLang="en-US" sz="2400" b="1" dirty="0">
                <a:latin typeface="微軟正黑體" panose="020B0604030504040204" pitchFamily="34" charset="-120"/>
                <a:ea typeface="微軟正黑體" panose="020B0604030504040204" pitchFamily="34" charset="-120"/>
              </a:rPr>
              <a:t>完整自</a:t>
            </a:r>
            <a:r>
              <a:rPr lang="zh-TW" altLang="en-US" sz="2400" b="1" dirty="0" smtClean="0">
                <a:latin typeface="微軟正黑體" panose="020B0604030504040204" pitchFamily="34" charset="-120"/>
                <a:ea typeface="微軟正黑體" panose="020B0604030504040204" pitchFamily="34" charset="-120"/>
              </a:rPr>
              <a:t>駕</a:t>
            </a:r>
            <a:r>
              <a:rPr lang="zh-TW" altLang="en-US" sz="2400" dirty="0" smtClean="0">
                <a:latin typeface="微軟正黑體" panose="020B0604030504040204" pitchFamily="34" charset="-120"/>
                <a:ea typeface="微軟正黑體" panose="020B0604030504040204" pitchFamily="34" charset="-120"/>
              </a:rPr>
              <a:t>，不必</a:t>
            </a:r>
            <a:r>
              <a:rPr lang="zh-TW" altLang="en-US" sz="2400" dirty="0">
                <a:latin typeface="微軟正黑體" panose="020B0604030504040204" pitchFamily="34" charset="-120"/>
                <a:ea typeface="微軟正黑體" panose="020B0604030504040204" pitchFamily="34" charset="-120"/>
              </a:rPr>
              <a:t>介入控制</a:t>
            </a:r>
            <a:r>
              <a:rPr lang="zh-TW" altLang="en-US" sz="2400" dirty="0" smtClean="0">
                <a:latin typeface="微軟正黑體" panose="020B0604030504040204" pitchFamily="34" charset="-120"/>
                <a:ea typeface="微軟正黑體" panose="020B0604030504040204" pitchFamily="34" charset="-120"/>
              </a:rPr>
              <a:t>，車輛按照</a:t>
            </a:r>
            <a:r>
              <a:rPr lang="zh-TW" altLang="en-US" sz="2400" dirty="0">
                <a:latin typeface="微軟正黑體" panose="020B0604030504040204" pitchFamily="34" charset="-120"/>
                <a:ea typeface="微軟正黑體" panose="020B0604030504040204" pitchFamily="34" charset="-120"/>
              </a:rPr>
              <a:t>設定之道路</a:t>
            </a:r>
            <a:r>
              <a:rPr lang="zh-TW" altLang="en-US" sz="2400" dirty="0" smtClean="0">
                <a:latin typeface="微軟正黑體" panose="020B0604030504040204" pitchFamily="34" charset="-120"/>
                <a:ea typeface="微軟正黑體" panose="020B0604030504040204" pitchFamily="34" charset="-120"/>
              </a:rPr>
              <a:t>通則，執行</a:t>
            </a:r>
            <a:r>
              <a:rPr lang="zh-TW" altLang="en-US" sz="2400" dirty="0">
                <a:latin typeface="微軟正黑體" panose="020B0604030504040204" pitchFamily="34" charset="-120"/>
                <a:ea typeface="微軟正黑體" panose="020B0604030504040204" pitchFamily="34" charset="-120"/>
              </a:rPr>
              <a:t>包含轉彎、換車道與加速等</a:t>
            </a:r>
            <a:r>
              <a:rPr lang="zh-TW" altLang="en-US" sz="2400" dirty="0" smtClean="0">
                <a:latin typeface="微軟正黑體" panose="020B0604030504040204" pitchFamily="34" charset="-120"/>
                <a:ea typeface="微軟正黑體" panose="020B0604030504040204" pitchFamily="34" charset="-120"/>
              </a:rPr>
              <a:t>工作；除</a:t>
            </a:r>
            <a:r>
              <a:rPr lang="zh-TW" altLang="en-US" sz="2400" b="1" dirty="0" smtClean="0">
                <a:latin typeface="微軟正黑體" panose="020B0604030504040204" pitchFamily="34" charset="-120"/>
                <a:ea typeface="微軟正黑體" panose="020B0604030504040204" pitchFamily="34" charset="-120"/>
              </a:rPr>
              <a:t>嚴苛</a:t>
            </a:r>
            <a:r>
              <a:rPr lang="zh-TW" altLang="en-US" sz="2400" dirty="0" smtClean="0">
                <a:latin typeface="微軟正黑體" panose="020B0604030504040204" pitchFamily="34" charset="-120"/>
                <a:ea typeface="微軟正黑體" panose="020B0604030504040204" pitchFamily="34" charset="-120"/>
              </a:rPr>
              <a:t>道路駕駛環境，</a:t>
            </a:r>
            <a:r>
              <a:rPr lang="zh-TW" altLang="en-US" sz="2400" dirty="0">
                <a:latin typeface="微軟正黑體" panose="020B0604030504040204" pitchFamily="34" charset="-120"/>
                <a:ea typeface="微軟正黑體" panose="020B0604030504040204" pitchFamily="34" charset="-120"/>
              </a:rPr>
              <a:t>系統並提供駕駛者「</a:t>
            </a:r>
            <a:r>
              <a:rPr lang="zh-TW" altLang="en-US" sz="2400" b="1" dirty="0">
                <a:latin typeface="微軟正黑體" panose="020B0604030504040204" pitchFamily="34" charset="-120"/>
                <a:ea typeface="微軟正黑體" panose="020B0604030504040204" pitchFamily="34" charset="-120"/>
              </a:rPr>
              <a:t>足夠寬裕之轉換時間</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pPr marL="342900" indent="-342900">
              <a:lnSpc>
                <a:spcPct val="150000"/>
              </a:lnSpc>
              <a:buFont typeface="Arial" panose="020B0604020202020204" pitchFamily="34" charset="0"/>
              <a:buChar char="•"/>
            </a:pPr>
            <a:r>
              <a:rPr lang="zh-TW" altLang="en-US" sz="2400" dirty="0" smtClean="0">
                <a:latin typeface="微軟正黑體" panose="020B0604030504040204" pitchFamily="34" charset="-120"/>
                <a:ea typeface="微軟正黑體" panose="020B0604030504040204" pitchFamily="34" charset="-120"/>
              </a:rPr>
              <a:t>等級</a:t>
            </a:r>
            <a:r>
              <a:rPr lang="en-US" altLang="zh-TW" sz="2400" dirty="0" smtClean="0">
                <a:latin typeface="微軟正黑體" panose="020B0604030504040204" pitchFamily="34" charset="-120"/>
                <a:ea typeface="微軟正黑體" panose="020B0604030504040204" pitchFamily="34" charset="-120"/>
              </a:rPr>
              <a:t>5</a:t>
            </a:r>
            <a:r>
              <a:rPr lang="zh-TW" altLang="en-US" sz="2400" dirty="0" smtClean="0">
                <a:latin typeface="微軟正黑體" panose="020B0604030504040204" pitchFamily="34" charset="-120"/>
                <a:ea typeface="微軟正黑體" panose="020B0604030504040204" pitchFamily="34" charset="-120"/>
              </a:rPr>
              <a:t>：</a:t>
            </a:r>
            <a:r>
              <a:rPr lang="en-US" altLang="zh-TW" sz="2400" dirty="0" smtClean="0">
                <a:latin typeface="微軟正黑體" panose="020B0604030504040204" pitchFamily="34" charset="-120"/>
                <a:ea typeface="微軟正黑體" panose="020B0604030504040204" pitchFamily="34" charset="-120"/>
              </a:rPr>
              <a:t>L5</a:t>
            </a:r>
            <a:r>
              <a:rPr lang="zh-TW" altLang="en-US" sz="2400" dirty="0">
                <a:latin typeface="微軟正黑體" panose="020B0604030504040204" pitchFamily="34" charset="-120"/>
                <a:ea typeface="微軟正黑體" panose="020B0604030504040204" pitchFamily="34" charset="-120"/>
              </a:rPr>
              <a:t>等級的自駕車屬於「</a:t>
            </a:r>
            <a:r>
              <a:rPr lang="zh-TW" altLang="en-US" sz="2400" b="1" dirty="0">
                <a:latin typeface="微軟正黑體" panose="020B0604030504040204" pitchFamily="34" charset="-120"/>
                <a:ea typeface="微軟正黑體" panose="020B0604030504040204" pitchFamily="34" charset="-120"/>
              </a:rPr>
              <a:t>完全自動駕駛</a:t>
            </a:r>
            <a:r>
              <a:rPr lang="zh-TW" altLang="en-US" sz="2400" dirty="0">
                <a:latin typeface="微軟正黑體" panose="020B0604030504040204" pitchFamily="34" charset="-120"/>
                <a:ea typeface="微軟正黑體" panose="020B0604030504040204" pitchFamily="34" charset="-120"/>
              </a:rPr>
              <a:t>」的車輛</a:t>
            </a:r>
            <a:r>
              <a:rPr lang="zh-TW" altLang="en-US" sz="2400" dirty="0" smtClean="0">
                <a:latin typeface="微軟正黑體" panose="020B0604030504040204" pitchFamily="34" charset="-120"/>
                <a:ea typeface="微軟正黑體" panose="020B0604030504040204" pitchFamily="34" charset="-120"/>
              </a:rPr>
              <a:t>，車輛</a:t>
            </a:r>
            <a:r>
              <a:rPr lang="zh-TW" altLang="en-US" sz="2400" dirty="0">
                <a:latin typeface="微軟正黑體" panose="020B0604030504040204" pitchFamily="34" charset="-120"/>
                <a:ea typeface="微軟正黑體" panose="020B0604030504040204" pitchFamily="34" charset="-120"/>
              </a:rPr>
              <a:t>已有人類水準的駕駛能力，駕駛者不必在車內，車內也</a:t>
            </a:r>
            <a:r>
              <a:rPr lang="zh-TW" altLang="en-US" sz="2400" b="1" dirty="0">
                <a:latin typeface="微軟正黑體" panose="020B0604030504040204" pitchFamily="34" charset="-120"/>
                <a:ea typeface="微軟正黑體" panose="020B0604030504040204" pitchFamily="34" charset="-120"/>
              </a:rPr>
              <a:t>不會有「方向盤」</a:t>
            </a:r>
            <a:r>
              <a:rPr lang="zh-TW" altLang="en-US" sz="2400" dirty="0">
                <a:latin typeface="微軟正黑體" panose="020B0604030504040204" pitchFamily="34" charset="-120"/>
                <a:ea typeface="微軟正黑體" panose="020B0604030504040204" pitchFamily="34" charset="-120"/>
              </a:rPr>
              <a:t>設計，乘客任何時刻都不會控制到車輛</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p>
          <a:p>
            <a:pPr marL="342900" indent="-342900">
              <a:buFont typeface="Arial" panose="020B0604020202020204" pitchFamily="34" charset="0"/>
              <a:buChar char="•"/>
            </a:pPr>
            <a:endParaRPr lang="zh-TW" altLang="en-US" sz="2400" dirty="0"/>
          </a:p>
          <a:p>
            <a:pPr marL="342900" indent="-342900">
              <a:buFont typeface="Arial" panose="020B0604020202020204" pitchFamily="34" charset="0"/>
              <a:buChar char="•"/>
            </a:pPr>
            <a:endParaRPr lang="zh-TW" altLang="en-US" sz="2400" dirty="0"/>
          </a:p>
          <a:p>
            <a:pPr marL="342900" indent="-342900">
              <a:buFont typeface="Arial" panose="020B0604020202020204" pitchFamily="34" charset="0"/>
              <a:buChar char="•"/>
            </a:pPr>
            <a:endParaRPr lang="zh-TW" altLang="en-US" sz="2400" b="1" i="0" dirty="0">
              <a:solidFill>
                <a:srgbClr val="F14E23"/>
              </a:solidFill>
              <a:effectLst/>
              <a:latin typeface="Noto Sans TC"/>
            </a:endParaRPr>
          </a:p>
        </p:txBody>
      </p:sp>
      <p:sp>
        <p:nvSpPr>
          <p:cNvPr id="3" name="文字方塊 2">
            <a:extLst>
              <a:ext uri="{FF2B5EF4-FFF2-40B4-BE49-F238E27FC236}">
                <a16:creationId xmlns="" xmlns:a16="http://schemas.microsoft.com/office/drawing/2014/main" id="{EB9FA2A4-F1BD-49E6-B1C8-5E0A49EC92AF}"/>
              </a:ext>
            </a:extLst>
          </p:cNvPr>
          <p:cNvSpPr txBox="1"/>
          <p:nvPr/>
        </p:nvSpPr>
        <p:spPr>
          <a:xfrm>
            <a:off x="212437" y="138545"/>
            <a:ext cx="2039533" cy="461665"/>
          </a:xfrm>
          <a:prstGeom prst="rect">
            <a:avLst/>
          </a:prstGeom>
          <a:noFill/>
        </p:spPr>
        <p:txBody>
          <a:bodyPr wrap="none" rtlCol="0">
            <a:spAutoFit/>
          </a:bodyPr>
          <a:lstStyle/>
          <a:p>
            <a:r>
              <a:rPr lang="en-US" altLang="zh-TW" sz="2400" dirty="0"/>
              <a:t>1.</a:t>
            </a:r>
            <a:r>
              <a:rPr lang="zh-TW" altLang="en-US" sz="2400" dirty="0"/>
              <a:t> </a:t>
            </a:r>
            <a:r>
              <a:rPr lang="en-US" altLang="zh-TW" sz="2400" dirty="0"/>
              <a:t>Introduction</a:t>
            </a:r>
            <a:endParaRPr lang="zh-TW" altLang="en-US" sz="2400" dirty="0"/>
          </a:p>
        </p:txBody>
      </p:sp>
    </p:spTree>
    <p:extLst>
      <p:ext uri="{BB962C8B-B14F-4D97-AF65-F5344CB8AC3E}">
        <p14:creationId xmlns:p14="http://schemas.microsoft.com/office/powerpoint/2010/main" val="2819419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032095" y="1457609"/>
            <a:ext cx="10093105" cy="4411380"/>
          </a:xfrm>
        </p:spPr>
        <p:txBody>
          <a:bodyPr>
            <a:normAutofit/>
          </a:bodyPr>
          <a:lstStyle/>
          <a:p>
            <a:pPr>
              <a:lnSpc>
                <a:spcPct val="150000"/>
              </a:lnSpc>
            </a:pPr>
            <a:r>
              <a:rPr lang="en-US" altLang="zh-TW" sz="2400" dirty="0">
                <a:latin typeface="微軟正黑體" panose="020B0604030504040204" pitchFamily="34" charset="-120"/>
                <a:ea typeface="微軟正黑體" panose="020B0604030504040204" pitchFamily="34" charset="-120"/>
              </a:rPr>
              <a:t>43</a:t>
            </a:r>
            <a:r>
              <a:rPr lang="zh-TW" altLang="en-US" sz="2400" dirty="0">
                <a:latin typeface="微軟正黑體" panose="020B0604030504040204" pitchFamily="34" charset="-120"/>
                <a:ea typeface="微軟正黑體" panose="020B0604030504040204" pitchFamily="34" charset="-120"/>
              </a:rPr>
              <a:t>名駕駛員（</a:t>
            </a:r>
            <a:r>
              <a:rPr lang="en-US" altLang="zh-TW" sz="2400" dirty="0">
                <a:latin typeface="微軟正黑體" panose="020B0604030504040204" pitchFamily="34" charset="-120"/>
                <a:ea typeface="微軟正黑體" panose="020B0604030504040204" pitchFamily="34" charset="-120"/>
              </a:rPr>
              <a:t>31</a:t>
            </a:r>
            <a:r>
              <a:rPr lang="zh-TW" altLang="en-US" sz="2400" dirty="0">
                <a:latin typeface="微軟正黑體" panose="020B0604030504040204" pitchFamily="34" charset="-120"/>
                <a:ea typeface="微軟正黑體" panose="020B0604030504040204" pitchFamily="34" charset="-120"/>
              </a:rPr>
              <a:t>名男性、</a:t>
            </a: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名女性；平均年齡</a:t>
            </a:r>
            <a:r>
              <a:rPr lang="en-US" altLang="zh-TW" sz="2400" dirty="0">
                <a:latin typeface="微軟正黑體" panose="020B0604030504040204" pitchFamily="34" charset="-120"/>
                <a:ea typeface="微軟正黑體" panose="020B0604030504040204" pitchFamily="34" charset="-120"/>
              </a:rPr>
              <a:t>31.9</a:t>
            </a:r>
            <a:r>
              <a:rPr lang="zh-TW" altLang="en-US" sz="2400" dirty="0">
                <a:latin typeface="微軟正黑體" panose="020B0604030504040204" pitchFamily="34" charset="-120"/>
                <a:ea typeface="微軟正黑體" panose="020B0604030504040204" pitchFamily="34" charset="-120"/>
              </a:rPr>
              <a:t>歲）參加了駕駛實驗，並且</a:t>
            </a:r>
            <a:r>
              <a:rPr lang="zh-TW" altLang="en-US" sz="2400" b="1" dirty="0">
                <a:latin typeface="微軟正黑體" panose="020B0604030504040204" pitchFamily="34" charset="-120"/>
                <a:ea typeface="微軟正黑體" panose="020B0604030504040204" pitchFamily="34" charset="-120"/>
              </a:rPr>
              <a:t>無駕駛模擬器</a:t>
            </a:r>
            <a:r>
              <a:rPr lang="zh-TW" altLang="en-US" sz="2400" dirty="0">
                <a:latin typeface="微軟正黑體" panose="020B0604030504040204" pitchFamily="34" charset="-120"/>
                <a:ea typeface="微軟正黑體" panose="020B0604030504040204" pitchFamily="34" charset="-120"/>
              </a:rPr>
              <a:t>和</a:t>
            </a:r>
            <a:r>
              <a:rPr lang="zh-TW" altLang="en-US" sz="2400" b="1" dirty="0">
                <a:latin typeface="微軟正黑體" panose="020B0604030504040204" pitchFamily="34" charset="-120"/>
                <a:ea typeface="微軟正黑體" panose="020B0604030504040204" pitchFamily="34" charset="-120"/>
              </a:rPr>
              <a:t>自動駕駛的經驗</a:t>
            </a:r>
            <a:r>
              <a:rPr lang="zh-TW" altLang="en-US" sz="2400" dirty="0">
                <a:latin typeface="微軟正黑體" panose="020B0604030504040204" pitchFamily="34" charset="-120"/>
                <a:ea typeface="微軟正黑體" panose="020B0604030504040204" pitchFamily="34" charset="-120"/>
              </a:rPr>
              <a:t>。</a:t>
            </a:r>
          </a:p>
          <a:p>
            <a:pPr>
              <a:lnSpc>
                <a:spcPct val="150000"/>
              </a:lnSpc>
            </a:pPr>
            <a:r>
              <a:rPr lang="zh-TW" altLang="en-US" sz="2400" dirty="0">
                <a:latin typeface="微軟正黑體" panose="020B0604030504040204" pitchFamily="34" charset="-120"/>
                <a:ea typeface="微軟正黑體" panose="020B0604030504040204" pitchFamily="34" charset="-120"/>
              </a:rPr>
              <a:t>排除在駕駛過程中有一定程度的不適感，最終樣本為</a:t>
            </a:r>
            <a:r>
              <a:rPr lang="en-US" altLang="zh-TW" sz="2400" dirty="0">
                <a:latin typeface="微軟正黑體" panose="020B0604030504040204" pitchFamily="34" charset="-120"/>
                <a:ea typeface="微軟正黑體" panose="020B0604030504040204" pitchFamily="34" charset="-120"/>
              </a:rPr>
              <a:t>39</a:t>
            </a:r>
            <a:r>
              <a:rPr lang="zh-TW" altLang="en-US" sz="2400" dirty="0">
                <a:latin typeface="微軟正黑體" panose="020B0604030504040204" pitchFamily="34" charset="-120"/>
                <a:ea typeface="微軟正黑體" panose="020B0604030504040204" pitchFamily="34" charset="-120"/>
              </a:rPr>
              <a:t>名駕駛員（包括</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名男性、</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名女性），平均年齡為</a:t>
            </a:r>
            <a:r>
              <a:rPr lang="en-US" altLang="zh-TW" sz="2400" dirty="0">
                <a:latin typeface="微軟正黑體" panose="020B0604030504040204" pitchFamily="34" charset="-120"/>
                <a:ea typeface="微軟正黑體" panose="020B0604030504040204" pitchFamily="34" charset="-120"/>
              </a:rPr>
              <a:t>30.3</a:t>
            </a:r>
            <a:r>
              <a:rPr lang="zh-TW" altLang="en-US" sz="2400" dirty="0">
                <a:latin typeface="微軟正黑體" panose="020B0604030504040204" pitchFamily="34" charset="-120"/>
                <a:ea typeface="微軟正黑體" panose="020B0604030504040204" pitchFamily="34" charset="-120"/>
              </a:rPr>
              <a:t>歲（標準差</a:t>
            </a:r>
            <a:r>
              <a:rPr lang="en-US" altLang="zh-TW" sz="2400" dirty="0">
                <a:latin typeface="微軟正黑體" panose="020B0604030504040204" pitchFamily="34" charset="-120"/>
                <a:ea typeface="微軟正黑體" panose="020B0604030504040204" pitchFamily="34" charset="-120"/>
              </a:rPr>
              <a:t>=10.1</a:t>
            </a:r>
            <a:r>
              <a:rPr lang="zh-TW" altLang="en-US" sz="2400" dirty="0">
                <a:latin typeface="微軟正黑體" panose="020B0604030504040204" pitchFamily="34" charset="-120"/>
                <a:ea typeface="微軟正黑體" panose="020B0604030504040204" pitchFamily="34" charset="-120"/>
              </a:rPr>
              <a:t>歲）。</a:t>
            </a:r>
          </a:p>
        </p:txBody>
      </p:sp>
      <p:sp>
        <p:nvSpPr>
          <p:cNvPr id="6" name="文字方塊 5">
            <a:extLst>
              <a:ext uri="{FF2B5EF4-FFF2-40B4-BE49-F238E27FC236}">
                <a16:creationId xmlns="" xmlns:a16="http://schemas.microsoft.com/office/drawing/2014/main" id="{BDBC5558-465C-4400-8918-AB8F80AFD03E}"/>
              </a:ext>
            </a:extLst>
          </p:cNvPr>
          <p:cNvSpPr txBox="1"/>
          <p:nvPr/>
        </p:nvSpPr>
        <p:spPr>
          <a:xfrm>
            <a:off x="212437" y="138545"/>
            <a:ext cx="2725426"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參與者</a:t>
            </a:r>
          </a:p>
        </p:txBody>
      </p:sp>
    </p:spTree>
    <p:extLst>
      <p:ext uri="{BB962C8B-B14F-4D97-AF65-F5344CB8AC3E}">
        <p14:creationId xmlns:p14="http://schemas.microsoft.com/office/powerpoint/2010/main" val="2178893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921000" y="1417638"/>
            <a:ext cx="10350000" cy="4022725"/>
          </a:xfrm>
        </p:spPr>
        <p:txBody>
          <a:bodyPr>
            <a:normAutofit lnSpcReduction="10000"/>
          </a:bodyPr>
          <a:lstStyle/>
          <a:p>
            <a:pPr>
              <a:lnSpc>
                <a:spcPct val="150000"/>
              </a:lnSpc>
              <a:buFont typeface="Wingdings" panose="05000000000000000000" pitchFamily="2" charset="2"/>
              <a:buChar char="l"/>
            </a:pPr>
            <a:r>
              <a:rPr lang="zh-TW" altLang="zh-TW" sz="2400" dirty="0">
                <a:latin typeface="微軟正黑體" panose="020B0604030504040204" pitchFamily="34" charset="-120"/>
                <a:ea typeface="微軟正黑體" panose="020B0604030504040204" pitchFamily="34" charset="-120"/>
              </a:rPr>
              <a:t>測試是使用位於</a:t>
            </a:r>
            <a:r>
              <a:rPr lang="zh-TW" altLang="en-US" sz="2400" dirty="0">
                <a:latin typeface="微軟正黑體" panose="020B0604030504040204" pitchFamily="34" charset="-120"/>
                <a:ea typeface="微軟正黑體" panose="020B0604030504040204" pitchFamily="34" charset="-120"/>
              </a:rPr>
              <a:t>羅馬特雷大學道路安全實驗室的</a:t>
            </a:r>
            <a:r>
              <a:rPr lang="en-US" altLang="zh-TW" sz="2400" dirty="0">
                <a:latin typeface="微軟正黑體" panose="020B0604030504040204" pitchFamily="34" charset="-120"/>
                <a:ea typeface="微軟正黑體" panose="020B0604030504040204" pitchFamily="34" charset="-120"/>
              </a:rPr>
              <a:t>STISIM</a:t>
            </a:r>
            <a:r>
              <a:rPr lang="zh-TW" altLang="zh-TW" sz="2400" dirty="0">
                <a:latin typeface="微軟正黑體" panose="020B0604030504040204" pitchFamily="34" charset="-120"/>
                <a:ea typeface="微軟正黑體" panose="020B0604030504040204" pitchFamily="34" charset="-120"/>
              </a:rPr>
              <a:t>駕駛模擬器進行</a:t>
            </a:r>
            <a:r>
              <a:rPr lang="zh-TW" altLang="en-US" sz="2400" dirty="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a:latin typeface="微軟正黑體" panose="020B0604030504040204" pitchFamily="34" charset="-120"/>
                <a:ea typeface="微軟正黑體" panose="020B0604030504040204" pitchFamily="34" charset="-120"/>
              </a:rPr>
              <a:t>使用</a:t>
            </a:r>
            <a:r>
              <a:rPr lang="en-US" altLang="zh-TW" sz="2400" dirty="0">
                <a:latin typeface="微軟正黑體" panose="020B0604030504040204" pitchFamily="34" charset="-120"/>
                <a:ea typeface="微軟正黑體" panose="020B0604030504040204" pitchFamily="34" charset="-120"/>
              </a:rPr>
              <a:t>Toyota </a:t>
            </a:r>
            <a:r>
              <a:rPr lang="en-US" altLang="zh-TW" sz="2400" dirty="0" err="1" smtClean="0">
                <a:latin typeface="微軟正黑體" panose="020B0604030504040204" pitchFamily="34" charset="-120"/>
                <a:ea typeface="微軟正黑體" panose="020B0604030504040204" pitchFamily="34" charset="-120"/>
              </a:rPr>
              <a:t>Auris</a:t>
            </a:r>
            <a:r>
              <a:rPr lang="zh-TW" altLang="en-US" sz="2400" dirty="0" smtClean="0">
                <a:latin typeface="微軟正黑體" panose="020B0604030504040204" pitchFamily="34" charset="-120"/>
                <a:ea typeface="微軟正黑體" panose="020B0604030504040204" pitchFamily="34" charset="-120"/>
              </a:rPr>
              <a:t>之車體。</a:t>
            </a:r>
            <a:endParaRPr lang="en-US" altLang="zh-TW" sz="24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zh-TW" sz="2400" dirty="0" smtClean="0">
                <a:latin typeface="微軟正黑體" panose="020B0604030504040204" pitchFamily="34" charset="-120"/>
                <a:ea typeface="微軟正黑體" panose="020B0604030504040204" pitchFamily="34" charset="-120"/>
              </a:rPr>
              <a:t>螢幕</a:t>
            </a:r>
            <a:r>
              <a:rPr lang="zh-TW" altLang="zh-TW" sz="2400" dirty="0">
                <a:latin typeface="微軟正黑體" panose="020B0604030504040204" pitchFamily="34" charset="-120"/>
                <a:ea typeface="微軟正黑體" panose="020B0604030504040204" pitchFamily="34" charset="-120"/>
              </a:rPr>
              <a:t>為駕駛員提供了</a:t>
            </a:r>
            <a:r>
              <a:rPr lang="en-US" altLang="zh-TW" sz="2400" dirty="0">
                <a:latin typeface="微軟正黑體" panose="020B0604030504040204" pitchFamily="34" charset="-120"/>
                <a:ea typeface="微軟正黑體" panose="020B0604030504040204" pitchFamily="34" charset="-120"/>
              </a:rPr>
              <a:t>180</a:t>
            </a:r>
            <a:r>
              <a:rPr lang="zh-TW" altLang="zh-TW" sz="2400" dirty="0">
                <a:latin typeface="微軟正黑體" panose="020B0604030504040204" pitchFamily="34" charset="-120"/>
                <a:ea typeface="微軟正黑體" panose="020B0604030504040204" pitchFamily="34" charset="-120"/>
              </a:rPr>
              <a:t>度的視野投影</a:t>
            </a:r>
            <a:r>
              <a:rPr lang="zh-TW" altLang="zh-TW" sz="2400" dirty="0" smtClean="0">
                <a:latin typeface="微軟正黑體" panose="020B0604030504040204" pitchFamily="34" charset="-120"/>
                <a:ea typeface="微軟正黑體" panose="020B0604030504040204" pitchFamily="34" charset="-120"/>
              </a:rPr>
              <a:t>。</a:t>
            </a:r>
            <a:endParaRPr lang="en-US" altLang="zh-TW" sz="2400" dirty="0" smtClean="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en-US" sz="2400" dirty="0" smtClean="0">
                <a:latin typeface="微軟正黑體" panose="020B0604030504040204" pitchFamily="34" charset="-120"/>
                <a:ea typeface="微軟正黑體" panose="020B0604030504040204" pitchFamily="34" charset="-120"/>
              </a:rPr>
              <a:t>模擬</a:t>
            </a:r>
            <a:r>
              <a:rPr lang="zh-TW" altLang="en-US" sz="2400" dirty="0">
                <a:latin typeface="微軟正黑體" panose="020B0604030504040204" pitchFamily="34" charset="-120"/>
                <a:ea typeface="微軟正黑體" panose="020B0604030504040204" pitchFamily="34" charset="-120"/>
              </a:rPr>
              <a:t>真實的駕駛環境，四個喇叭重現了引擎和所有外部聲音。</a:t>
            </a:r>
            <a:endParaRPr lang="en-US" altLang="zh-TW" sz="2400" dirty="0">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lang="zh-TW" altLang="zh-TW" sz="2400" dirty="0">
                <a:latin typeface="微軟正黑體" panose="020B0604030504040204" pitchFamily="34" charset="-120"/>
                <a:ea typeface="微軟正黑體" panose="020B0604030504040204" pitchFamily="34" charset="-120"/>
              </a:rPr>
              <a:t>先前的幾項研究主要針對不同駕駛條件和道路環境下的</a:t>
            </a:r>
            <a:r>
              <a:rPr lang="zh-TW" altLang="zh-TW" sz="2400" b="1" dirty="0">
                <a:latin typeface="微軟正黑體" panose="020B0604030504040204" pitchFamily="34" charset="-120"/>
                <a:ea typeface="微軟正黑體" panose="020B0604030504040204" pitchFamily="34" charset="-120"/>
              </a:rPr>
              <a:t>駕駛性能</a:t>
            </a:r>
            <a:r>
              <a:rPr lang="en-US" altLang="zh-TW" sz="2400" dirty="0">
                <a:latin typeface="微軟正黑體" panose="020B0604030504040204" pitchFamily="34" charset="-120"/>
                <a:ea typeface="微軟正黑體" panose="020B0604030504040204" pitchFamily="34" charset="-120"/>
              </a:rPr>
              <a:t>(</a:t>
            </a:r>
            <a:r>
              <a:rPr lang="en-US" altLang="zh-TW" sz="2400" dirty="0" err="1">
                <a:latin typeface="微軟正黑體" panose="020B0604030504040204" pitchFamily="34" charset="-120"/>
                <a:ea typeface="微軟正黑體" panose="020B0604030504040204" pitchFamily="34" charset="-120"/>
              </a:rPr>
              <a:t>Calvi</a:t>
            </a:r>
            <a:r>
              <a:rPr lang="en-US" altLang="zh-TW" sz="2400" dirty="0">
                <a:latin typeface="微軟正黑體" panose="020B0604030504040204" pitchFamily="34" charset="-120"/>
                <a:ea typeface="微軟正黑體" panose="020B0604030504040204" pitchFamily="34" charset="-120"/>
              </a:rPr>
              <a:t>, 2015; </a:t>
            </a:r>
            <a:r>
              <a:rPr lang="en-US" altLang="zh-TW" sz="2400" dirty="0" err="1">
                <a:latin typeface="微軟正黑體" panose="020B0604030504040204" pitchFamily="34" charset="-120"/>
                <a:ea typeface="微軟正黑體" panose="020B0604030504040204" pitchFamily="34" charset="-120"/>
              </a:rPr>
              <a:t>Calvi</a:t>
            </a:r>
            <a:r>
              <a:rPr lang="en-US" altLang="zh-TW" sz="2400" dirty="0">
                <a:latin typeface="微軟正黑體" panose="020B0604030504040204" pitchFamily="34" charset="-120"/>
                <a:ea typeface="微軟正黑體" panose="020B0604030504040204" pitchFamily="34" charset="-120"/>
              </a:rPr>
              <a:t>, 2018; </a:t>
            </a:r>
            <a:r>
              <a:rPr lang="en-US" altLang="zh-TW" sz="2400" dirty="0" err="1">
                <a:latin typeface="微軟正黑體" panose="020B0604030504040204" pitchFamily="34" charset="-120"/>
                <a:ea typeface="微軟正黑體" panose="020B0604030504040204" pitchFamily="34" charset="-120"/>
              </a:rPr>
              <a:t>Calvi</a:t>
            </a:r>
            <a:r>
              <a:rPr lang="en-US" altLang="zh-TW" sz="2400" dirty="0">
                <a:latin typeface="微軟正黑體" panose="020B0604030504040204" pitchFamily="34" charset="-120"/>
                <a:ea typeface="微軟正黑體" panose="020B0604030504040204" pitchFamily="34" charset="-120"/>
              </a:rPr>
              <a:t> et al., 2018) </a:t>
            </a:r>
            <a:r>
              <a:rPr lang="zh-TW" altLang="zh-TW" sz="2400" dirty="0">
                <a:latin typeface="微軟正黑體" panose="020B0604030504040204" pitchFamily="34" charset="-120"/>
                <a:ea typeface="微軟正黑體" panose="020B0604030504040204" pitchFamily="34" charset="-120"/>
              </a:rPr>
              <a:t>證實了該儀器在本研究中的</a:t>
            </a:r>
            <a:r>
              <a:rPr lang="zh-TW" altLang="zh-TW" sz="2400" b="1" dirty="0">
                <a:latin typeface="微軟正黑體" panose="020B0604030504040204" pitchFamily="34" charset="-120"/>
                <a:ea typeface="微軟正黑體" panose="020B0604030504040204" pitchFamily="34" charset="-120"/>
              </a:rPr>
              <a:t>可行性</a:t>
            </a:r>
            <a:r>
              <a:rPr lang="zh-TW" altLang="zh-TW" sz="2400" dirty="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4" name="文字方塊 3">
            <a:extLst>
              <a:ext uri="{FF2B5EF4-FFF2-40B4-BE49-F238E27FC236}">
                <a16:creationId xmlns="" xmlns:a16="http://schemas.microsoft.com/office/drawing/2014/main" id="{634F8CA8-513D-4B97-A427-12AC04AD5676}"/>
              </a:ext>
            </a:extLst>
          </p:cNvPr>
          <p:cNvSpPr txBox="1"/>
          <p:nvPr/>
        </p:nvSpPr>
        <p:spPr>
          <a:xfrm>
            <a:off x="212437" y="138545"/>
            <a:ext cx="3340979" cy="461665"/>
          </a:xfrm>
          <a:prstGeom prst="rect">
            <a:avLst/>
          </a:prstGeom>
          <a:noFill/>
        </p:spPr>
        <p:txBody>
          <a:bodyPr wrap="none" rtlCol="0">
            <a:spAutoFit/>
          </a:bodyPr>
          <a:lstStyle/>
          <a:p>
            <a:r>
              <a:rPr lang="en-US" altLang="zh-TW" sz="2400" dirty="0">
                <a:latin typeface="微軟正黑體" panose="020B0604030504040204" pitchFamily="34" charset="-120"/>
                <a:ea typeface="微軟正黑體" panose="020B0604030504040204" pitchFamily="34" charset="-120"/>
              </a:rPr>
              <a:t>2. Method-</a:t>
            </a:r>
            <a:r>
              <a:rPr lang="zh-TW" altLang="en-US" sz="2400" dirty="0">
                <a:latin typeface="微軟正黑體" panose="020B0604030504040204" pitchFamily="34" charset="-120"/>
                <a:ea typeface="微軟正黑體" panose="020B0604030504040204" pitchFamily="34" charset="-120"/>
              </a:rPr>
              <a:t>駕駛模擬器</a:t>
            </a:r>
          </a:p>
        </p:txBody>
      </p:sp>
      <p:pic>
        <p:nvPicPr>
          <p:cNvPr id="2" name="圖片 1"/>
          <p:cNvPicPr>
            <a:picLocks noChangeAspect="1"/>
          </p:cNvPicPr>
          <p:nvPr/>
        </p:nvPicPr>
        <p:blipFill>
          <a:blip r:embed="rId2"/>
          <a:stretch>
            <a:fillRect/>
          </a:stretch>
        </p:blipFill>
        <p:spPr>
          <a:xfrm>
            <a:off x="9353325" y="1956624"/>
            <a:ext cx="2838675" cy="2171636"/>
          </a:xfrm>
          <a:prstGeom prst="rect">
            <a:avLst/>
          </a:prstGeom>
        </p:spPr>
      </p:pic>
    </p:spTree>
    <p:extLst>
      <p:ext uri="{BB962C8B-B14F-4D97-AF65-F5344CB8AC3E}">
        <p14:creationId xmlns:p14="http://schemas.microsoft.com/office/powerpoint/2010/main" val="393916243"/>
      </p:ext>
    </p:extLst>
  </p:cSld>
  <p:clrMapOvr>
    <a:masterClrMapping/>
  </p:clrMapOvr>
  <p:timing>
    <p:tnLst>
      <p:par>
        <p:cTn id="1" dur="indefinite" restart="never" nodeType="tmRoot"/>
      </p:par>
    </p:tnLst>
  </p:timing>
</p:sld>
</file>

<file path=ppt/theme/theme1.xml><?xml version="1.0" encoding="utf-8"?>
<a:theme xmlns:a="http://schemas.openxmlformats.org/drawingml/2006/main" name="回顧">
  <a:themeElements>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回顧">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themeOverride>
</file>

<file path=docProps/app.xml><?xml version="1.0" encoding="utf-8"?>
<Properties xmlns="http://schemas.openxmlformats.org/officeDocument/2006/extended-properties" xmlns:vt="http://schemas.openxmlformats.org/officeDocument/2006/docPropsVTypes">
  <Template/>
  <TotalTime>10060</TotalTime>
  <Words>1896</Words>
  <Application>Microsoft Office PowerPoint</Application>
  <PresentationFormat>寬螢幕</PresentationFormat>
  <Paragraphs>113</Paragraphs>
  <Slides>25</Slides>
  <Notes>1</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25</vt:i4>
      </vt:variant>
    </vt:vector>
  </HeadingPairs>
  <TitlesOfParts>
    <vt:vector size="35" baseType="lpstr">
      <vt:lpstr>Noto Sans TC</vt:lpstr>
      <vt:lpstr>微軟正黑體</vt:lpstr>
      <vt:lpstr>新細明體</vt:lpstr>
      <vt:lpstr>標楷體</vt:lpstr>
      <vt:lpstr>Arial</vt:lpstr>
      <vt:lpstr>Calibri</vt:lpstr>
      <vt:lpstr>Calibri Light</vt:lpstr>
      <vt:lpstr>Times New Roman</vt:lpstr>
      <vt:lpstr>Wingdings</vt:lpstr>
      <vt:lpstr>回顧</vt:lpstr>
      <vt:lpstr>Evaluation of driving performance after a transition from automated to manual control: a driving simulator study</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帳戶</dc:creator>
  <cp:lastModifiedBy>Microsoft 帳戶</cp:lastModifiedBy>
  <cp:revision>57</cp:revision>
  <dcterms:created xsi:type="dcterms:W3CDTF">2020-12-17T13:26:14Z</dcterms:created>
  <dcterms:modified xsi:type="dcterms:W3CDTF">2021-01-22T09:22:41Z</dcterms:modified>
</cp:coreProperties>
</file>